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955" r:id="rId1"/>
  </p:sldMasterIdLst>
  <p:notesMasterIdLst>
    <p:notesMasterId r:id="rId11"/>
  </p:notesMasterIdLst>
  <p:sldIdLst>
    <p:sldId id="257" r:id="rId2"/>
    <p:sldId id="258" r:id="rId3"/>
    <p:sldId id="277" r:id="rId4"/>
    <p:sldId id="272" r:id="rId5"/>
    <p:sldId id="259" r:id="rId6"/>
    <p:sldId id="278" r:id="rId7"/>
    <p:sldId id="270" r:id="rId8"/>
    <p:sldId id="276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4850FCF-1EC1-40B2-8D91-C6EAF9BA1E37}">
          <p14:sldIdLst>
            <p14:sldId id="257"/>
            <p14:sldId id="258"/>
            <p14:sldId id="277"/>
            <p14:sldId id="272"/>
            <p14:sldId id="259"/>
            <p14:sldId id="278"/>
            <p14:sldId id="270"/>
            <p14:sldId id="276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FA0A3"/>
    <a:srgbClr val="515A6B"/>
    <a:srgbClr val="DBDBDB"/>
    <a:srgbClr val="85E0E7"/>
    <a:srgbClr val="D9DDD1"/>
    <a:srgbClr val="30353F"/>
    <a:srgbClr val="43CDD9"/>
    <a:srgbClr val="667181"/>
    <a:srgbClr val="BABABA"/>
    <a:srgbClr val="AFBB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9" autoAdjust="0"/>
    <p:restoredTop sz="94652" autoAdjust="0"/>
  </p:normalViewPr>
  <p:slideViewPr>
    <p:cSldViewPr snapToGrid="0" showGuides="1">
      <p:cViewPr varScale="1">
        <p:scale>
          <a:sx n="67" d="100"/>
          <a:sy n="67" d="100"/>
        </p:scale>
        <p:origin x="528" y="48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35031345296056815"/>
          <c:y val="5.1593939216089055E-2"/>
          <c:w val="0.65292106779335513"/>
          <c:h val="0.66100688176182432"/>
        </c:manualLayout>
      </c:layout>
      <c:doughnutChart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1"/>
            </a:solidFill>
            <a:ln>
              <a:noFill/>
            </a:ln>
            <a:effectLst>
              <a:outerShdw blurRad="317500" algn="ctr" rotWithShape="0">
                <a:prstClr val="black">
                  <a:alpha val="25000"/>
                </a:prstClr>
              </a:outerShdw>
            </a:effectLst>
          </c:spPr>
          <c:dPt>
            <c:idx val="0"/>
            <c:bubble3D val="0"/>
            <c:spPr>
              <a:solidFill>
                <a:schemeClr val="tx1">
                  <a:lumMod val="50000"/>
                </a:schemeClr>
              </a:solid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2-3AAA-40F1-95D7-4ACD62688D83}"/>
              </c:ext>
            </c:extLst>
          </c:dPt>
          <c:dPt>
            <c:idx val="2"/>
            <c:bubble3D val="0"/>
            <c:spPr>
              <a:pattFill prst="dkDnDiag">
                <a:fgClr>
                  <a:srgbClr val="00B050"/>
                </a:fgClr>
                <a:bgClr>
                  <a:schemeClr val="bg1">
                    <a:lumMod val="75000"/>
                    <a:lumOff val="25000"/>
                  </a:schemeClr>
                </a:bgClr>
              </a:pattFill>
              <a:ln>
                <a:noFill/>
              </a:ln>
              <a:effectLst>
                <a:outerShdw blurRad="317500" algn="ctr" rotWithShape="0">
                  <a:prstClr val="black">
                    <a:alpha val="25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AAA-40F1-95D7-4ACD62688D83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3AAA-40F1-95D7-4ACD62688D83}"/>
                </c:ext>
              </c:extLst>
            </c:dLbl>
            <c:dLbl>
              <c:idx val="1"/>
              <c:layout>
                <c:manualLayout>
                  <c:x val="-0.10009489760855102"/>
                  <c:y val="9.5161969610769212E-2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2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9F27C911-0623-4683-A64E-80F8F657F537}" type="VALUE">
                      <a:rPr lang="en-US" sz="1800" dirty="0"/>
                      <a:pPr>
                        <a:defRPr sz="1200"/>
                      </a:pPr>
                      <a:t>[VALUE]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7058713886300089"/>
                      <c:h val="0.17450763914861697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3AAA-40F1-95D7-4ACD62688D83}"/>
                </c:ext>
              </c:extLst>
            </c:dLbl>
            <c:dLbl>
              <c:idx val="2"/>
              <c:layout>
                <c:manualLayout>
                  <c:x val="1.6392269148174661E-2"/>
                  <c:y val="0.16569885027934025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noAutofit/>
                  </a:bodyPr>
                  <a:lstStyle/>
                  <a:p>
                    <a:pPr>
                      <a:defRPr sz="1200" b="1" i="0" u="none" strike="noStrike" kern="1200" baseline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BC80B80-84B6-4F64-8A6F-E25300B23058}" type="VALUE">
                      <a:rPr lang="en-US" sz="1800" dirty="0"/>
                      <a:pPr>
                        <a:defRPr sz="1200"/>
                      </a:pPr>
                      <a:t>[VALUE]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1929170549860205"/>
                      <c:h val="0.1347859346526617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3AAA-40F1-95D7-4ACD62688D8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dk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Sheet1!$A$2:$A$4</c:f>
              <c:strCache>
                <c:ptCount val="3"/>
                <c:pt idx="0">
                  <c:v>blank</c:v>
                </c:pt>
                <c:pt idx="1">
                  <c:v>2018</c:v>
                </c:pt>
                <c:pt idx="2">
                  <c:v>2019 (projected)</c:v>
                </c:pt>
              </c:strCache>
            </c:strRef>
          </c:cat>
          <c:val>
            <c:numRef>
              <c:f>Sheet1!$B$2:$B$4</c:f>
              <c:numCache>
                <c:formatCode>0%</c:formatCode>
                <c:ptCount val="3"/>
                <c:pt idx="0">
                  <c:v>0.37</c:v>
                </c:pt>
                <c:pt idx="1">
                  <c:v>0.59</c:v>
                </c:pt>
                <c:pt idx="2">
                  <c:v>0.02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AA-40F1-95D7-4ACD62688D83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  <c:holeSize val="70"/>
      </c:doughnutChart>
      <c:spPr>
        <a:noFill/>
        <a:ln w="25400">
          <a:noFill/>
        </a:ln>
        <a:effectLst/>
      </c:spPr>
    </c:plotArea>
    <c:legend>
      <c:legendPos val="b"/>
      <c:legendEntry>
        <c:idx val="0"/>
        <c:delete val="1"/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197" b="1" i="0" u="none" strike="noStrike" kern="1200" baseline="0">
                <a:solidFill>
                  <a:schemeClr val="dk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legendEntry>
      <c:layout>
        <c:manualLayout>
          <c:xMode val="edge"/>
          <c:yMode val="edge"/>
          <c:x val="0.39003893930573769"/>
          <c:y val="0.74497805721116628"/>
          <c:w val="0.5906305250120546"/>
          <c:h val="0.10636569572276393"/>
        </c:manualLayout>
      </c:layout>
      <c:overlay val="0"/>
      <c:spPr>
        <a:solidFill>
          <a:schemeClr val="lt1">
            <a:alpha val="78000"/>
          </a:schemeClr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dk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pivotSource>
    <c:name>[Chart in Microsoft PowerPoint]model_make_breakdown!PivotTable4</c:name>
    <c:fmtId val="-1"/>
  </c:pivotSource>
  <c:chart>
    <c:autoTitleDeleted val="1"/>
    <c:pivotFmts>
      <c:pivotFmt>
        <c:idx val="0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277318460192475"/>
          <c:y val="5.9783886749772933E-2"/>
          <c:w val="0.81230183727034111"/>
          <c:h val="0.803337413796050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model_make_breakdown!$G$7</c:f>
              <c:strCache>
                <c:ptCount val="1"/>
                <c:pt idx="0">
                  <c:v>Average of margin</c:v>
                </c:pt>
              </c:strCache>
            </c:strRef>
          </c:tx>
          <c:spPr>
            <a:solidFill>
              <a:schemeClr val="accent2">
                <a:shade val="76000"/>
              </a:schemeClr>
            </a:solidFill>
            <a:ln>
              <a:noFill/>
            </a:ln>
            <a:effectLst/>
          </c:spPr>
          <c:invertIfNegative val="0"/>
          <c:cat>
            <c:strRef>
              <c:f>model_make_breakdown!$F$8:$F$11</c:f>
              <c:strCache>
                <c:ptCount val="3"/>
                <c:pt idx="0">
                  <c:v>Dodge Ram Van B250</c:v>
                </c:pt>
                <c:pt idx="1">
                  <c:v>Scion FR-S</c:v>
                </c:pt>
                <c:pt idx="2">
                  <c:v>Pontiac G5</c:v>
                </c:pt>
              </c:strCache>
            </c:strRef>
          </c:cat>
          <c:val>
            <c:numRef>
              <c:f>model_make_breakdown!$G$8:$G$11</c:f>
              <c:numCache>
                <c:formatCode>0.00%</c:formatCode>
                <c:ptCount val="3"/>
                <c:pt idx="0">
                  <c:v>0.68877567709796805</c:v>
                </c:pt>
                <c:pt idx="1">
                  <c:v>0.68705693838074844</c:v>
                </c:pt>
                <c:pt idx="2">
                  <c:v>0.67993475022468197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C0-4D08-87BE-8159EB77F4D3}"/>
            </c:ext>
          </c:extLst>
        </c:ser>
        <c:ser>
          <c:idx val="1"/>
          <c:order val="1"/>
          <c:tx>
            <c:strRef>
              <c:f>model_make_breakdown!$H$7</c:f>
              <c:strCache>
                <c:ptCount val="1"/>
                <c:pt idx="0">
                  <c:v>Sum of car_revenue</c:v>
                </c:pt>
              </c:strCache>
            </c:strRef>
          </c:tx>
          <c:spPr>
            <a:solidFill>
              <a:schemeClr val="accent2">
                <a:tint val="77000"/>
              </a:schemeClr>
            </a:solidFill>
            <a:ln>
              <a:noFill/>
            </a:ln>
            <a:effectLst/>
          </c:spPr>
          <c:invertIfNegative val="0"/>
          <c:cat>
            <c:strRef>
              <c:f>model_make_breakdown!$F$8:$F$11</c:f>
              <c:strCache>
                <c:ptCount val="3"/>
                <c:pt idx="0">
                  <c:v>Dodge Ram Van B250</c:v>
                </c:pt>
                <c:pt idx="1">
                  <c:v>Scion FR-S</c:v>
                </c:pt>
                <c:pt idx="2">
                  <c:v>Pontiac G5</c:v>
                </c:pt>
              </c:strCache>
            </c:strRef>
          </c:cat>
          <c:val>
            <c:numRef>
              <c:f>model_make_breakdown!$H$8:$H$11</c:f>
              <c:numCache>
                <c:formatCode>General</c:formatCode>
                <c:ptCount val="3"/>
                <c:pt idx="0">
                  <c:v>23215</c:v>
                </c:pt>
                <c:pt idx="1">
                  <c:v>18721</c:v>
                </c:pt>
                <c:pt idx="2">
                  <c:v>23624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C0-4D08-87BE-8159EB77F4D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96341935"/>
        <c:axId val="1038259439"/>
      </c:barChart>
      <c:catAx>
        <c:axId val="129634193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38259439"/>
        <c:crosses val="autoZero"/>
        <c:auto val="1"/>
        <c:lblAlgn val="ctr"/>
        <c:lblOffset val="100"/>
        <c:noMultiLvlLbl val="0"/>
      </c:catAx>
      <c:valAx>
        <c:axId val="10382594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9634193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alpha val="31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[Chart in Microsoft PowerPoint]model_make_breakdown!PivotTable7</c:name>
    <c:fmtId val="-1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5345280409085946"/>
          <c:y val="7.1506621960354871E-2"/>
          <c:w val="0.79159434217326363"/>
          <c:h val="0.7301372131716629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model_make_breakdown!$N$7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model_make_breakdown!$M$8:$M$11</c:f>
              <c:strCache>
                <c:ptCount val="3"/>
                <c:pt idx="0">
                  <c:v>Pontiac Grand Prix</c:v>
                </c:pt>
                <c:pt idx="1">
                  <c:v>Mercury Grand Marquis</c:v>
                </c:pt>
                <c:pt idx="2">
                  <c:v>Ford Ranger</c:v>
                </c:pt>
              </c:strCache>
            </c:strRef>
          </c:cat>
          <c:val>
            <c:numRef>
              <c:f>model_make_breakdown!$N$8:$N$11</c:f>
              <c:numCache>
                <c:formatCode>"$"#,##0.00</c:formatCode>
                <c:ptCount val="3"/>
                <c:pt idx="0">
                  <c:v>388691</c:v>
                </c:pt>
                <c:pt idx="1">
                  <c:v>377994</c:v>
                </c:pt>
                <c:pt idx="2">
                  <c:v>374201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EF-4F9A-988F-23648BF66B72}"/>
            </c:ext>
          </c:extLst>
        </c:ser>
        <c:ser>
          <c:idx val="1"/>
          <c:order val="1"/>
          <c:tx>
            <c:strRef>
              <c:f>model_make_breakdown!$O$7</c:f>
              <c:strCache>
                <c:ptCount val="1"/>
                <c:pt idx="0">
                  <c:v>Profit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model_make_breakdown!$M$8:$M$11</c:f>
              <c:strCache>
                <c:ptCount val="3"/>
                <c:pt idx="0">
                  <c:v>Pontiac Grand Prix</c:v>
                </c:pt>
                <c:pt idx="1">
                  <c:v>Mercury Grand Marquis</c:v>
                </c:pt>
                <c:pt idx="2">
                  <c:v>Ford Ranger</c:v>
                </c:pt>
              </c:strCache>
            </c:strRef>
          </c:cat>
          <c:val>
            <c:numRef>
              <c:f>model_make_breakdown!$O$8:$O$11</c:f>
              <c:numCache>
                <c:formatCode>"$"#,##0.00</c:formatCode>
                <c:ptCount val="3"/>
                <c:pt idx="0">
                  <c:v>238586.81999999977</c:v>
                </c:pt>
                <c:pt idx="1">
                  <c:v>228319.33999999965</c:v>
                </c:pt>
                <c:pt idx="2">
                  <c:v>218891.77000000008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BEF-4F9A-988F-23648BF66B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15380655"/>
        <c:axId val="1262926031"/>
      </c:barChart>
      <c:catAx>
        <c:axId val="11153806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62926031"/>
        <c:crosses val="autoZero"/>
        <c:auto val="1"/>
        <c:lblAlgn val="ctr"/>
        <c:lblOffset val="100"/>
        <c:noMultiLvlLbl val="0"/>
      </c:catAx>
      <c:valAx>
        <c:axId val="12629260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53806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3263619443574244"/>
          <c:y val="7.4851049358667958E-3"/>
          <c:w val="0.37195697358472507"/>
          <c:h val="6.658324998541288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alpha val="31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345317457105695"/>
          <c:y val="4.5942064167569796E-2"/>
          <c:w val="0.71860444841099658"/>
          <c:h val="0.77534551011315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Daewoo Nubira</c:v>
                </c:pt>
                <c:pt idx="1">
                  <c:v>Audi 5000CS</c:v>
                </c:pt>
                <c:pt idx="2">
                  <c:v>Saturn Relay</c:v>
                </c:pt>
              </c:strCache>
            </c:strRef>
          </c:cat>
          <c:val>
            <c:numRef>
              <c:f>Sheet1!$B$2:$B$5</c:f>
              <c:numCache>
                <c:formatCode>"$"#,##0.00</c:formatCode>
                <c:ptCount val="4"/>
                <c:pt idx="0">
                  <c:v>7530</c:v>
                </c:pt>
                <c:pt idx="1">
                  <c:v>8331</c:v>
                </c:pt>
                <c:pt idx="2">
                  <c:v>8381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1A-4593-8A6F-28589A3F38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Daewoo Nubira</c:v>
                </c:pt>
                <c:pt idx="1">
                  <c:v>Audi 5000CS</c:v>
                </c:pt>
                <c:pt idx="2">
                  <c:v>Saturn Relay</c:v>
                </c:pt>
              </c:strCache>
            </c:strRef>
          </c:cat>
          <c:val>
            <c:numRef>
              <c:f>Sheet1!$C$2:$C$5</c:f>
              <c:numCache>
                <c:formatCode>"$"#,##0.00</c:formatCode>
                <c:ptCount val="4"/>
                <c:pt idx="0">
                  <c:v>844.72000000000014</c:v>
                </c:pt>
                <c:pt idx="1">
                  <c:v>1655.8000000000002</c:v>
                </c:pt>
                <c:pt idx="2">
                  <c:v>1929.1599999999999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1A-4593-8A6F-28589A3F3895}"/>
            </c:ext>
          </c:extLst>
        </c:ser>
        <c:ser>
          <c:idx val="2"/>
          <c:order val="2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Daewoo Nubira</c:v>
                </c:pt>
                <c:pt idx="1">
                  <c:v>Audi 5000CS</c:v>
                </c:pt>
                <c:pt idx="2">
                  <c:v>Saturn Relay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F1A-4593-8A6F-28589A3F3895}"/>
            </c:ext>
          </c:extLst>
        </c:ser>
        <c:ser>
          <c:idx val="3"/>
          <c:order val="3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3"/>
                <c:pt idx="0">
                  <c:v>Daewoo Nubira</c:v>
                </c:pt>
                <c:pt idx="1">
                  <c:v>Audi 5000CS</c:v>
                </c:pt>
                <c:pt idx="2">
                  <c:v>Saturn Relay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F1A-4593-8A6F-28589A3F38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7018111"/>
        <c:axId val="1081349039"/>
      </c:barChart>
      <c:catAx>
        <c:axId val="870181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1349039"/>
        <c:crosses val="autoZero"/>
        <c:auto val="1"/>
        <c:lblAlgn val="ctr"/>
        <c:lblOffset val="100"/>
        <c:noMultiLvlLbl val="0"/>
      </c:catAx>
      <c:valAx>
        <c:axId val="108134903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0181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tx1">
        <a:alpha val="31000"/>
      </a:schemeClr>
    </a:soli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2675566210490736E-2"/>
          <c:y val="3.7347692971249138E-2"/>
          <c:w val="0.91619796284694655"/>
          <c:h val="0.7917446241214469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Washington, District of Columbia</c:v>
                </c:pt>
                <c:pt idx="1">
                  <c:v>Fort Worth, Texas</c:v>
                </c:pt>
                <c:pt idx="2">
                  <c:v>El Paso, Texas</c:v>
                </c:pt>
              </c:strCache>
            </c:strRef>
          </c:cat>
          <c:val>
            <c:numRef>
              <c:f>Sheet1!$B$2:$B$4</c:f>
              <c:numCache>
                <c:formatCode>"$"#,##0.00</c:formatCode>
                <c:ptCount val="3"/>
                <c:pt idx="0">
                  <c:v>2350532.5699999998</c:v>
                </c:pt>
                <c:pt idx="1">
                  <c:v>1703133.3799999973</c:v>
                </c:pt>
                <c:pt idx="2">
                  <c:v>1599019.860000005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Sheet1!#REF!</c:f>
              <c:strCache>
                <c:ptCount val="1"/>
                <c:pt idx="0">
                  <c:v>#REF!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Washington, District of Columbia</c:v>
                </c:pt>
                <c:pt idx="1">
                  <c:v>Fort Worth, Texas</c:v>
                </c:pt>
                <c:pt idx="2">
                  <c:v>El Paso, Texas</c:v>
                </c:pt>
              </c:strCache>
            </c:strRef>
          </c:cat>
          <c:val>
            <c:numRef>
              <c:f>Sheet1!#REF!</c:f>
              <c:numCache>
                <c:formatCode>General</c:formatCode>
                <c:ptCount val="1"/>
                <c:pt idx="0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Washington, District of Columbia</c:v>
                </c:pt>
                <c:pt idx="1">
                  <c:v>Fort Worth, Texas</c:v>
                </c:pt>
                <c:pt idx="2">
                  <c:v>El Paso, Texas</c:v>
                </c:pt>
              </c:strCache>
            </c:str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8"/>
        <c:axId val="-1673241568"/>
        <c:axId val="-1673240480"/>
      </c:barChart>
      <c:catAx>
        <c:axId val="-1673241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40480"/>
        <c:crosses val="autoZero"/>
        <c:auto val="1"/>
        <c:lblAlgn val="ctr"/>
        <c:lblOffset val="100"/>
        <c:noMultiLvlLbl val="0"/>
      </c:catAx>
      <c:valAx>
        <c:axId val="-1673240480"/>
        <c:scaling>
          <c:orientation val="minMax"/>
        </c:scaling>
        <c:delete val="1"/>
        <c:axPos val="l"/>
        <c:numFmt formatCode="&quot;$&quot;#,##0.00" sourceLinked="1"/>
        <c:majorTickMark val="none"/>
        <c:minorTickMark val="none"/>
        <c:tickLblPos val="nextTo"/>
        <c:crossAx val="-167324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6">
  <a:schemeClr val="accent6"/>
</cs:colorStyle>
</file>

<file path=ppt/charts/colors2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61">
  <cs:axisTitle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pattFill prst="dkDnDiag">
        <a:fgClr>
          <a:schemeClr val="lt1">
            <a:lumMod val="95000"/>
          </a:schemeClr>
        </a:fgClr>
        <a:bgClr>
          <a:schemeClr val="lt1"/>
        </a:bgClr>
      </a:patt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5000"/>
        </a:schemeClr>
      </a:solidFill>
      <a:ln w="9525"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317500" algn="ctr" rotWithShape="0">
          <a:prstClr val="black">
            <a:alpha val="25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20000"/>
          </a:prstClr>
        </a:outerShdw>
      </a:effectLst>
      <a:scene3d>
        <a:camera prst="orthographicFront"/>
        <a:lightRig rig="threePt" dir="t"/>
      </a:scene3d>
      <a:sp3d prstMaterial="matte"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dk1">
        <a:lumMod val="65000"/>
        <a:lumOff val="35000"/>
      </a:schemeClr>
    </cs:fontRef>
    <cs:spPr>
      <a:noFill/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>
          <a:alpha val="78000"/>
        </a:schemeClr>
      </a:solidFill>
    </cs:spPr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 cap="flat" cmpd="sng" algn="ctr">
        <a:solidFill>
          <a:schemeClr val="dk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dk1">
        <a:lumMod val="65000"/>
        <a:lumOff val="35000"/>
      </a:schemeClr>
    </cs:fontRef>
    <cs:defRPr sz="2200" b="1" kern="120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dk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dk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365251-E4E1-467E-959A-5B7506A065A7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2B3E497D-F45B-4701-BC02-B0F7AF643808}">
      <dgm:prSet/>
      <dgm:spPr/>
      <dgm:t>
        <a:bodyPr/>
        <a:lstStyle/>
        <a:p>
          <a:pPr>
            <a:defRPr b="1"/>
          </a:pPr>
          <a:r>
            <a:rPr lang="en-US" dirty="0"/>
            <a:t>Excel</a:t>
          </a:r>
        </a:p>
      </dgm:t>
    </dgm:pt>
    <dgm:pt modelId="{375848B2-8A44-4C4F-8F2E-22A391EFC031}" type="parTrans" cxnId="{9F2636D4-B8C7-4991-A64A-03FBCEF536B0}">
      <dgm:prSet/>
      <dgm:spPr/>
      <dgm:t>
        <a:bodyPr/>
        <a:lstStyle/>
        <a:p>
          <a:endParaRPr lang="en-US"/>
        </a:p>
      </dgm:t>
    </dgm:pt>
    <dgm:pt modelId="{38A9E9D6-DC35-4097-8995-165E62FCF9CB}" type="sibTrans" cxnId="{9F2636D4-B8C7-4991-A64A-03FBCEF536B0}">
      <dgm:prSet/>
      <dgm:spPr/>
      <dgm:t>
        <a:bodyPr/>
        <a:lstStyle/>
        <a:p>
          <a:endParaRPr lang="en-US"/>
        </a:p>
      </dgm:t>
    </dgm:pt>
    <dgm:pt modelId="{FFF1F0AC-5DE1-4BAA-9F7A-ECEF05E93005}">
      <dgm:prSet custT="1"/>
      <dgm:spPr/>
      <dgm:t>
        <a:bodyPr/>
        <a:lstStyle/>
        <a:p>
          <a:r>
            <a:rPr lang="en-US" sz="2000" dirty="0"/>
            <a:t>Cleaned and organized raw data</a:t>
          </a:r>
        </a:p>
      </dgm:t>
    </dgm:pt>
    <dgm:pt modelId="{BCD8915B-DB7B-496D-9ADF-00CFFDF0F971}" type="parTrans" cxnId="{0153DFB0-CB33-4797-AD9B-087951550252}">
      <dgm:prSet/>
      <dgm:spPr/>
      <dgm:t>
        <a:bodyPr/>
        <a:lstStyle/>
        <a:p>
          <a:endParaRPr lang="en-US"/>
        </a:p>
      </dgm:t>
    </dgm:pt>
    <dgm:pt modelId="{506FAFF8-BB71-4689-966A-0B9183443199}" type="sibTrans" cxnId="{0153DFB0-CB33-4797-AD9B-087951550252}">
      <dgm:prSet/>
      <dgm:spPr/>
      <dgm:t>
        <a:bodyPr/>
        <a:lstStyle/>
        <a:p>
          <a:endParaRPr lang="en-US"/>
        </a:p>
      </dgm:t>
    </dgm:pt>
    <dgm:pt modelId="{9DF339DD-591D-4581-87AB-01CFA74C57DF}">
      <dgm:prSet custT="1"/>
      <dgm:spPr/>
      <dgm:t>
        <a:bodyPr/>
        <a:lstStyle/>
        <a:p>
          <a:r>
            <a:rPr lang="en-US" sz="2000" dirty="0"/>
            <a:t>Used pivot tables to slice data and gain insights</a:t>
          </a:r>
        </a:p>
      </dgm:t>
    </dgm:pt>
    <dgm:pt modelId="{6A7E5610-DA36-4CF9-93F7-AF749821E4E9}" type="parTrans" cxnId="{FAA60CBD-D0CA-405D-BBD5-5247A1B52F06}">
      <dgm:prSet/>
      <dgm:spPr/>
      <dgm:t>
        <a:bodyPr/>
        <a:lstStyle/>
        <a:p>
          <a:endParaRPr lang="en-US"/>
        </a:p>
      </dgm:t>
    </dgm:pt>
    <dgm:pt modelId="{92BA9B5D-B971-4332-BFCB-9008F3917A47}" type="sibTrans" cxnId="{FAA60CBD-D0CA-405D-BBD5-5247A1B52F06}">
      <dgm:prSet/>
      <dgm:spPr/>
      <dgm:t>
        <a:bodyPr/>
        <a:lstStyle/>
        <a:p>
          <a:endParaRPr lang="en-US"/>
        </a:p>
      </dgm:t>
    </dgm:pt>
    <dgm:pt modelId="{C37EBB0D-78B9-4D04-87EF-E1DE38FE2C39}">
      <dgm:prSet/>
      <dgm:spPr/>
      <dgm:t>
        <a:bodyPr/>
        <a:lstStyle/>
        <a:p>
          <a:pPr>
            <a:defRPr b="1"/>
          </a:pPr>
          <a:r>
            <a:rPr lang="en-US"/>
            <a:t>Outcomes and deliverables</a:t>
          </a:r>
        </a:p>
      </dgm:t>
    </dgm:pt>
    <dgm:pt modelId="{00167BFD-3FB6-4A1C-85F6-8EAB09B69A32}" type="parTrans" cxnId="{9C1CD6C3-30F7-47A9-A460-28810EE9665A}">
      <dgm:prSet/>
      <dgm:spPr/>
      <dgm:t>
        <a:bodyPr/>
        <a:lstStyle/>
        <a:p>
          <a:endParaRPr lang="en-US"/>
        </a:p>
      </dgm:t>
    </dgm:pt>
    <dgm:pt modelId="{B101EA60-AD3E-48AA-B097-B68C99610C4C}" type="sibTrans" cxnId="{9C1CD6C3-30F7-47A9-A460-28810EE9665A}">
      <dgm:prSet/>
      <dgm:spPr/>
      <dgm:t>
        <a:bodyPr/>
        <a:lstStyle/>
        <a:p>
          <a:endParaRPr lang="en-US"/>
        </a:p>
      </dgm:t>
    </dgm:pt>
    <dgm:pt modelId="{BE98BDD7-E8F3-4BD2-A161-5085FF806081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Developed summary dashboards to show analysis:</a:t>
          </a:r>
        </a:p>
      </dgm:t>
    </dgm:pt>
    <dgm:pt modelId="{EED9FD8A-6F62-4876-BA1D-07856FBDB040}" type="parTrans" cxnId="{64404C61-D77B-4AA0-B40D-4286C5BF3B4D}">
      <dgm:prSet/>
      <dgm:spPr/>
      <dgm:t>
        <a:bodyPr/>
        <a:lstStyle/>
        <a:p>
          <a:endParaRPr lang="en-US"/>
        </a:p>
      </dgm:t>
    </dgm:pt>
    <dgm:pt modelId="{26BA9E13-6B3E-42BD-BFA5-28531223CCCB}" type="sibTrans" cxnId="{64404C61-D77B-4AA0-B40D-4286C5BF3B4D}">
      <dgm:prSet/>
      <dgm:spPr/>
      <dgm:t>
        <a:bodyPr/>
        <a:lstStyle/>
        <a:p>
          <a:endParaRPr lang="en-US"/>
        </a:p>
      </dgm:t>
    </dgm:pt>
    <dgm:pt modelId="{1155F1F8-9266-4836-86A0-347D3D75D0C6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/>
            <a:t>by branch</a:t>
          </a:r>
        </a:p>
      </dgm:t>
    </dgm:pt>
    <dgm:pt modelId="{06C81A5C-29BA-406E-B8F9-115EBA5F8488}" type="parTrans" cxnId="{740F0BCA-7AA6-4F36-8B67-E60C86FCFB93}">
      <dgm:prSet/>
      <dgm:spPr/>
      <dgm:t>
        <a:bodyPr/>
        <a:lstStyle/>
        <a:p>
          <a:endParaRPr lang="en-US"/>
        </a:p>
      </dgm:t>
    </dgm:pt>
    <dgm:pt modelId="{CA1B0C7A-12FC-481B-A703-DDF9008B2BB5}" type="sibTrans" cxnId="{740F0BCA-7AA6-4F36-8B67-E60C86FCFB93}">
      <dgm:prSet/>
      <dgm:spPr/>
      <dgm:t>
        <a:bodyPr/>
        <a:lstStyle/>
        <a:p>
          <a:endParaRPr lang="en-US"/>
        </a:p>
      </dgm:t>
    </dgm:pt>
    <dgm:pt modelId="{6E6949F6-431F-4C58-8C3A-F3700925331D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by model/make</a:t>
          </a:r>
        </a:p>
      </dgm:t>
    </dgm:pt>
    <dgm:pt modelId="{41B651D1-196D-4C61-B7D0-819B179B73D8}" type="parTrans" cxnId="{7E46A771-17A9-4BA3-B4DA-01328B7C2A23}">
      <dgm:prSet/>
      <dgm:spPr/>
      <dgm:t>
        <a:bodyPr/>
        <a:lstStyle/>
        <a:p>
          <a:endParaRPr lang="en-US"/>
        </a:p>
      </dgm:t>
    </dgm:pt>
    <dgm:pt modelId="{BA1E72B4-4AF2-4E19-8412-FE66720D7707}" type="sibTrans" cxnId="{7E46A771-17A9-4BA3-B4DA-01328B7C2A23}">
      <dgm:prSet/>
      <dgm:spPr/>
      <dgm:t>
        <a:bodyPr/>
        <a:lstStyle/>
        <a:p>
          <a:endParaRPr lang="en-US"/>
        </a:p>
      </dgm:t>
    </dgm:pt>
    <dgm:pt modelId="{D2AD0068-0C32-4B62-B087-259B37D777C6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2000" dirty="0"/>
            <a:t>Also included tool for modeling how changes in inventory could effect the bottom line.</a:t>
          </a:r>
        </a:p>
      </dgm:t>
    </dgm:pt>
    <dgm:pt modelId="{6D6886C4-1CFC-4E30-94D0-C8FE019145B5}" type="parTrans" cxnId="{76C894EF-91BC-4E04-B049-9BEBD860C604}">
      <dgm:prSet/>
      <dgm:spPr/>
      <dgm:t>
        <a:bodyPr/>
        <a:lstStyle/>
        <a:p>
          <a:endParaRPr lang="en-US"/>
        </a:p>
      </dgm:t>
    </dgm:pt>
    <dgm:pt modelId="{8E5E4C0F-52FA-4E51-9C50-77969DCB9D60}" type="sibTrans" cxnId="{76C894EF-91BC-4E04-B049-9BEBD860C604}">
      <dgm:prSet/>
      <dgm:spPr/>
      <dgm:t>
        <a:bodyPr/>
        <a:lstStyle/>
        <a:p>
          <a:endParaRPr lang="en-US"/>
        </a:p>
      </dgm:t>
    </dgm:pt>
    <dgm:pt modelId="{C2361EA4-FD44-4345-8DB7-D81A46974A4A}">
      <dgm:prSet custT="1"/>
      <dgm:spPr/>
      <dgm:t>
        <a:bodyPr/>
        <a:lstStyle/>
        <a:p>
          <a:endParaRPr lang="en-US" sz="2000"/>
        </a:p>
      </dgm:t>
    </dgm:pt>
    <dgm:pt modelId="{E8BBC375-9F5A-454A-8F59-67C62FD9945E}" type="parTrans" cxnId="{C268B944-7523-49E4-A6AB-DAF7D41E5823}">
      <dgm:prSet/>
      <dgm:spPr/>
      <dgm:t>
        <a:bodyPr/>
        <a:lstStyle/>
        <a:p>
          <a:endParaRPr lang="en-US"/>
        </a:p>
      </dgm:t>
    </dgm:pt>
    <dgm:pt modelId="{B524F101-D0F6-4E4F-952F-1A7F3F14C1ED}" type="sibTrans" cxnId="{C268B944-7523-49E4-A6AB-DAF7D41E5823}">
      <dgm:prSet/>
      <dgm:spPr/>
      <dgm:t>
        <a:bodyPr/>
        <a:lstStyle/>
        <a:p>
          <a:endParaRPr lang="en-US"/>
        </a:p>
      </dgm:t>
    </dgm:pt>
    <dgm:pt modelId="{B1CCCB5D-C2FB-404C-B3F6-147F354AC0AD}" type="pres">
      <dgm:prSet presAssocID="{B4365251-E4E1-467E-959A-5B7506A065A7}" presName="root" presStyleCnt="0">
        <dgm:presLayoutVars>
          <dgm:dir/>
          <dgm:resizeHandles val="exact"/>
        </dgm:presLayoutVars>
      </dgm:prSet>
      <dgm:spPr/>
    </dgm:pt>
    <dgm:pt modelId="{EE462042-C657-4BB1-9940-5695F3108F12}" type="pres">
      <dgm:prSet presAssocID="{2B3E497D-F45B-4701-BC02-B0F7AF643808}" presName="compNode" presStyleCnt="0"/>
      <dgm:spPr/>
    </dgm:pt>
    <dgm:pt modelId="{FD67D163-FC6B-448E-90AE-40AFD44E6BAF}" type="pres">
      <dgm:prSet presAssocID="{2B3E497D-F45B-4701-BC02-B0F7AF643808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E3322EDB-C174-47CD-8D69-1BD9685CD75E}" type="pres">
      <dgm:prSet presAssocID="{2B3E497D-F45B-4701-BC02-B0F7AF643808}" presName="iconSpace" presStyleCnt="0"/>
      <dgm:spPr/>
    </dgm:pt>
    <dgm:pt modelId="{82FBB035-F4AE-4943-9BEC-6364B0284BA3}" type="pres">
      <dgm:prSet presAssocID="{2B3E497D-F45B-4701-BC02-B0F7AF643808}" presName="parTx" presStyleLbl="revTx" presStyleIdx="0" presStyleCnt="4">
        <dgm:presLayoutVars>
          <dgm:chMax val="0"/>
          <dgm:chPref val="0"/>
        </dgm:presLayoutVars>
      </dgm:prSet>
      <dgm:spPr/>
    </dgm:pt>
    <dgm:pt modelId="{E27A436A-E786-475E-AAF3-B7FA5B925A58}" type="pres">
      <dgm:prSet presAssocID="{2B3E497D-F45B-4701-BC02-B0F7AF643808}" presName="txSpace" presStyleCnt="0"/>
      <dgm:spPr/>
    </dgm:pt>
    <dgm:pt modelId="{419345BE-6D93-4830-878A-BA3097902B18}" type="pres">
      <dgm:prSet presAssocID="{2B3E497D-F45B-4701-BC02-B0F7AF643808}" presName="desTx" presStyleLbl="revTx" presStyleIdx="1" presStyleCnt="4">
        <dgm:presLayoutVars/>
      </dgm:prSet>
      <dgm:spPr/>
    </dgm:pt>
    <dgm:pt modelId="{197F6DD3-A263-4468-8E3B-E11D550DD793}" type="pres">
      <dgm:prSet presAssocID="{38A9E9D6-DC35-4097-8995-165E62FCF9CB}" presName="sibTrans" presStyleCnt="0"/>
      <dgm:spPr/>
    </dgm:pt>
    <dgm:pt modelId="{989E2AEF-2FE4-475D-BF68-1B60641950E1}" type="pres">
      <dgm:prSet presAssocID="{C37EBB0D-78B9-4D04-87EF-E1DE38FE2C39}" presName="compNode" presStyleCnt="0"/>
      <dgm:spPr/>
    </dgm:pt>
    <dgm:pt modelId="{E8986C3B-F2A3-4DD7-A053-6A7BF46A316B}" type="pres">
      <dgm:prSet presAssocID="{C37EBB0D-78B9-4D04-87EF-E1DE38FE2C39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esentation with Checklist"/>
        </a:ext>
      </dgm:extLst>
    </dgm:pt>
    <dgm:pt modelId="{F8EEA8D0-0CD6-46A0-B236-E3A0B29D123D}" type="pres">
      <dgm:prSet presAssocID="{C37EBB0D-78B9-4D04-87EF-E1DE38FE2C39}" presName="iconSpace" presStyleCnt="0"/>
      <dgm:spPr/>
    </dgm:pt>
    <dgm:pt modelId="{0DA17EB2-A2BE-4C31-AF23-FDC61E46C901}" type="pres">
      <dgm:prSet presAssocID="{C37EBB0D-78B9-4D04-87EF-E1DE38FE2C39}" presName="parTx" presStyleLbl="revTx" presStyleIdx="2" presStyleCnt="4">
        <dgm:presLayoutVars>
          <dgm:chMax val="0"/>
          <dgm:chPref val="0"/>
        </dgm:presLayoutVars>
      </dgm:prSet>
      <dgm:spPr/>
    </dgm:pt>
    <dgm:pt modelId="{AC7990AE-3C21-4514-BB79-CF1D593820C4}" type="pres">
      <dgm:prSet presAssocID="{C37EBB0D-78B9-4D04-87EF-E1DE38FE2C39}" presName="txSpace" presStyleCnt="0"/>
      <dgm:spPr/>
    </dgm:pt>
    <dgm:pt modelId="{3DCD18EB-8693-40AF-98C8-9A454D6E90B4}" type="pres">
      <dgm:prSet presAssocID="{C37EBB0D-78B9-4D04-87EF-E1DE38FE2C39}" presName="desTx" presStyleLbl="revTx" presStyleIdx="3" presStyleCnt="4">
        <dgm:presLayoutVars/>
      </dgm:prSet>
      <dgm:spPr/>
    </dgm:pt>
  </dgm:ptLst>
  <dgm:cxnLst>
    <dgm:cxn modelId="{C530D80B-5F74-4E8B-801A-664B41B0DCC3}" type="presOf" srcId="{BE98BDD7-E8F3-4BD2-A161-5085FF806081}" destId="{3DCD18EB-8693-40AF-98C8-9A454D6E90B4}" srcOrd="0" destOrd="0" presId="urn:microsoft.com/office/officeart/2018/2/layout/IconLabelDescriptionList"/>
    <dgm:cxn modelId="{6D3D6E24-E250-4C2F-9B83-AD921159F587}" type="presOf" srcId="{1155F1F8-9266-4836-86A0-347D3D75D0C6}" destId="{3DCD18EB-8693-40AF-98C8-9A454D6E90B4}" srcOrd="0" destOrd="1" presId="urn:microsoft.com/office/officeart/2018/2/layout/IconLabelDescriptionList"/>
    <dgm:cxn modelId="{5E2A1728-95EF-4029-AD8B-07BE30F34F5E}" type="presOf" srcId="{2B3E497D-F45B-4701-BC02-B0F7AF643808}" destId="{82FBB035-F4AE-4943-9BEC-6364B0284BA3}" srcOrd="0" destOrd="0" presId="urn:microsoft.com/office/officeart/2018/2/layout/IconLabelDescriptionList"/>
    <dgm:cxn modelId="{6310782E-9699-4BB6-90B8-D27FC06122EE}" type="presOf" srcId="{B4365251-E4E1-467E-959A-5B7506A065A7}" destId="{B1CCCB5D-C2FB-404C-B3F6-147F354AC0AD}" srcOrd="0" destOrd="0" presId="urn:microsoft.com/office/officeart/2018/2/layout/IconLabelDescriptionList"/>
    <dgm:cxn modelId="{64404C61-D77B-4AA0-B40D-4286C5BF3B4D}" srcId="{C37EBB0D-78B9-4D04-87EF-E1DE38FE2C39}" destId="{BE98BDD7-E8F3-4BD2-A161-5085FF806081}" srcOrd="0" destOrd="0" parTransId="{EED9FD8A-6F62-4876-BA1D-07856FBDB040}" sibTransId="{26BA9E13-6B3E-42BD-BFA5-28531223CCCB}"/>
    <dgm:cxn modelId="{93A39242-6CA2-4FA4-8B5C-5EF334DDA28D}" type="presOf" srcId="{D2AD0068-0C32-4B62-B087-259B37D777C6}" destId="{3DCD18EB-8693-40AF-98C8-9A454D6E90B4}" srcOrd="0" destOrd="3" presId="urn:microsoft.com/office/officeart/2018/2/layout/IconLabelDescriptionList"/>
    <dgm:cxn modelId="{C268B944-7523-49E4-A6AB-DAF7D41E5823}" srcId="{2B3E497D-F45B-4701-BC02-B0F7AF643808}" destId="{C2361EA4-FD44-4345-8DB7-D81A46974A4A}" srcOrd="1" destOrd="0" parTransId="{E8BBC375-9F5A-454A-8F59-67C62FD9945E}" sibTransId="{B524F101-D0F6-4E4F-952F-1A7F3F14C1ED}"/>
    <dgm:cxn modelId="{7E46A771-17A9-4BA3-B4DA-01328B7C2A23}" srcId="{BE98BDD7-E8F3-4BD2-A161-5085FF806081}" destId="{6E6949F6-431F-4C58-8C3A-F3700925331D}" srcOrd="1" destOrd="0" parTransId="{41B651D1-196D-4C61-B7D0-819B179B73D8}" sibTransId="{BA1E72B4-4AF2-4E19-8412-FE66720D7707}"/>
    <dgm:cxn modelId="{6477468B-CF16-4F19-B21C-5098D36A2837}" type="presOf" srcId="{C2361EA4-FD44-4345-8DB7-D81A46974A4A}" destId="{419345BE-6D93-4830-878A-BA3097902B18}" srcOrd="0" destOrd="1" presId="urn:microsoft.com/office/officeart/2018/2/layout/IconLabelDescriptionList"/>
    <dgm:cxn modelId="{ACFAB89E-CED5-445E-8A2C-116644D94CB8}" type="presOf" srcId="{6E6949F6-431F-4C58-8C3A-F3700925331D}" destId="{3DCD18EB-8693-40AF-98C8-9A454D6E90B4}" srcOrd="0" destOrd="2" presId="urn:microsoft.com/office/officeart/2018/2/layout/IconLabelDescriptionList"/>
    <dgm:cxn modelId="{0153DFB0-CB33-4797-AD9B-087951550252}" srcId="{2B3E497D-F45B-4701-BC02-B0F7AF643808}" destId="{FFF1F0AC-5DE1-4BAA-9F7A-ECEF05E93005}" srcOrd="0" destOrd="0" parTransId="{BCD8915B-DB7B-496D-9ADF-00CFFDF0F971}" sibTransId="{506FAFF8-BB71-4689-966A-0B9183443199}"/>
    <dgm:cxn modelId="{C990F4B2-157C-42B6-AE87-4C57DC6952A1}" type="presOf" srcId="{FFF1F0AC-5DE1-4BAA-9F7A-ECEF05E93005}" destId="{419345BE-6D93-4830-878A-BA3097902B18}" srcOrd="0" destOrd="0" presId="urn:microsoft.com/office/officeart/2018/2/layout/IconLabelDescriptionList"/>
    <dgm:cxn modelId="{7DC08ABB-53D3-416C-BF46-68647D2F1FB4}" type="presOf" srcId="{9DF339DD-591D-4581-87AB-01CFA74C57DF}" destId="{419345BE-6D93-4830-878A-BA3097902B18}" srcOrd="0" destOrd="2" presId="urn:microsoft.com/office/officeart/2018/2/layout/IconLabelDescriptionList"/>
    <dgm:cxn modelId="{FAA60CBD-D0CA-405D-BBD5-5247A1B52F06}" srcId="{2B3E497D-F45B-4701-BC02-B0F7AF643808}" destId="{9DF339DD-591D-4581-87AB-01CFA74C57DF}" srcOrd="2" destOrd="0" parTransId="{6A7E5610-DA36-4CF9-93F7-AF749821E4E9}" sibTransId="{92BA9B5D-B971-4332-BFCB-9008F3917A47}"/>
    <dgm:cxn modelId="{9C1CD6C3-30F7-47A9-A460-28810EE9665A}" srcId="{B4365251-E4E1-467E-959A-5B7506A065A7}" destId="{C37EBB0D-78B9-4D04-87EF-E1DE38FE2C39}" srcOrd="1" destOrd="0" parTransId="{00167BFD-3FB6-4A1C-85F6-8EAB09B69A32}" sibTransId="{B101EA60-AD3E-48AA-B097-B68C99610C4C}"/>
    <dgm:cxn modelId="{740F0BCA-7AA6-4F36-8B67-E60C86FCFB93}" srcId="{BE98BDD7-E8F3-4BD2-A161-5085FF806081}" destId="{1155F1F8-9266-4836-86A0-347D3D75D0C6}" srcOrd="0" destOrd="0" parTransId="{06C81A5C-29BA-406E-B8F9-115EBA5F8488}" sibTransId="{CA1B0C7A-12FC-481B-A703-DDF9008B2BB5}"/>
    <dgm:cxn modelId="{9F2636D4-B8C7-4991-A64A-03FBCEF536B0}" srcId="{B4365251-E4E1-467E-959A-5B7506A065A7}" destId="{2B3E497D-F45B-4701-BC02-B0F7AF643808}" srcOrd="0" destOrd="0" parTransId="{375848B2-8A44-4C4F-8F2E-22A391EFC031}" sibTransId="{38A9E9D6-DC35-4097-8995-165E62FCF9CB}"/>
    <dgm:cxn modelId="{76C894EF-91BC-4E04-B049-9BEBD860C604}" srcId="{C37EBB0D-78B9-4D04-87EF-E1DE38FE2C39}" destId="{D2AD0068-0C32-4B62-B087-259B37D777C6}" srcOrd="1" destOrd="0" parTransId="{6D6886C4-1CFC-4E30-94D0-C8FE019145B5}" sibTransId="{8E5E4C0F-52FA-4E51-9C50-77969DCB9D60}"/>
    <dgm:cxn modelId="{1FAE97F9-90F4-496C-9F2E-E96E1B41BA82}" type="presOf" srcId="{C37EBB0D-78B9-4D04-87EF-E1DE38FE2C39}" destId="{0DA17EB2-A2BE-4C31-AF23-FDC61E46C901}" srcOrd="0" destOrd="0" presId="urn:microsoft.com/office/officeart/2018/2/layout/IconLabelDescriptionList"/>
    <dgm:cxn modelId="{ABA0F6F1-944C-451B-8C43-9F1EE867962D}" type="presParOf" srcId="{B1CCCB5D-C2FB-404C-B3F6-147F354AC0AD}" destId="{EE462042-C657-4BB1-9940-5695F3108F12}" srcOrd="0" destOrd="0" presId="urn:microsoft.com/office/officeart/2018/2/layout/IconLabelDescriptionList"/>
    <dgm:cxn modelId="{AF45924D-5C50-47F5-89FC-EF81D4F58464}" type="presParOf" srcId="{EE462042-C657-4BB1-9940-5695F3108F12}" destId="{FD67D163-FC6B-448E-90AE-40AFD44E6BAF}" srcOrd="0" destOrd="0" presId="urn:microsoft.com/office/officeart/2018/2/layout/IconLabelDescriptionList"/>
    <dgm:cxn modelId="{93CA0E70-341D-483C-9603-23E3241AC1C5}" type="presParOf" srcId="{EE462042-C657-4BB1-9940-5695F3108F12}" destId="{E3322EDB-C174-47CD-8D69-1BD9685CD75E}" srcOrd="1" destOrd="0" presId="urn:microsoft.com/office/officeart/2018/2/layout/IconLabelDescriptionList"/>
    <dgm:cxn modelId="{0FE3019D-8A74-49A2-8CA5-4D0AE13A50BD}" type="presParOf" srcId="{EE462042-C657-4BB1-9940-5695F3108F12}" destId="{82FBB035-F4AE-4943-9BEC-6364B0284BA3}" srcOrd="2" destOrd="0" presId="urn:microsoft.com/office/officeart/2018/2/layout/IconLabelDescriptionList"/>
    <dgm:cxn modelId="{AD01120A-5A37-4FDA-BA5B-839840F1AD84}" type="presParOf" srcId="{EE462042-C657-4BB1-9940-5695F3108F12}" destId="{E27A436A-E786-475E-AAF3-B7FA5B925A58}" srcOrd="3" destOrd="0" presId="urn:microsoft.com/office/officeart/2018/2/layout/IconLabelDescriptionList"/>
    <dgm:cxn modelId="{89BEC06D-B3EC-4FC0-B16A-532126DD0A87}" type="presParOf" srcId="{EE462042-C657-4BB1-9940-5695F3108F12}" destId="{419345BE-6D93-4830-878A-BA3097902B18}" srcOrd="4" destOrd="0" presId="urn:microsoft.com/office/officeart/2018/2/layout/IconLabelDescriptionList"/>
    <dgm:cxn modelId="{A67A1CF2-357E-44C7-A82A-0FF5A6876F1C}" type="presParOf" srcId="{B1CCCB5D-C2FB-404C-B3F6-147F354AC0AD}" destId="{197F6DD3-A263-4468-8E3B-E11D550DD793}" srcOrd="1" destOrd="0" presId="urn:microsoft.com/office/officeart/2018/2/layout/IconLabelDescriptionList"/>
    <dgm:cxn modelId="{B44ADB06-FD69-47B7-BE9F-75737DE19C00}" type="presParOf" srcId="{B1CCCB5D-C2FB-404C-B3F6-147F354AC0AD}" destId="{989E2AEF-2FE4-475D-BF68-1B60641950E1}" srcOrd="2" destOrd="0" presId="urn:microsoft.com/office/officeart/2018/2/layout/IconLabelDescriptionList"/>
    <dgm:cxn modelId="{841E5B59-8E3C-4F41-9738-977488507707}" type="presParOf" srcId="{989E2AEF-2FE4-475D-BF68-1B60641950E1}" destId="{E8986C3B-F2A3-4DD7-A053-6A7BF46A316B}" srcOrd="0" destOrd="0" presId="urn:microsoft.com/office/officeart/2018/2/layout/IconLabelDescriptionList"/>
    <dgm:cxn modelId="{73F98E02-A10E-4E74-A4A3-700A69417B5A}" type="presParOf" srcId="{989E2AEF-2FE4-475D-BF68-1B60641950E1}" destId="{F8EEA8D0-0CD6-46A0-B236-E3A0B29D123D}" srcOrd="1" destOrd="0" presId="urn:microsoft.com/office/officeart/2018/2/layout/IconLabelDescriptionList"/>
    <dgm:cxn modelId="{3CCEC0F7-EE23-4383-929E-8F9117F5127E}" type="presParOf" srcId="{989E2AEF-2FE4-475D-BF68-1B60641950E1}" destId="{0DA17EB2-A2BE-4C31-AF23-FDC61E46C901}" srcOrd="2" destOrd="0" presId="urn:microsoft.com/office/officeart/2018/2/layout/IconLabelDescriptionList"/>
    <dgm:cxn modelId="{EA09BA34-248C-431B-9EAE-34E975E8EF4A}" type="presParOf" srcId="{989E2AEF-2FE4-475D-BF68-1B60641950E1}" destId="{AC7990AE-3C21-4514-BB79-CF1D593820C4}" srcOrd="3" destOrd="0" presId="urn:microsoft.com/office/officeart/2018/2/layout/IconLabelDescriptionList"/>
    <dgm:cxn modelId="{EF841B89-2479-4EB5-9882-E8D8CB7889AD}" type="presParOf" srcId="{989E2AEF-2FE4-475D-BF68-1B60641950E1}" destId="{3DCD18EB-8693-40AF-98C8-9A454D6E90B4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4365251-E4E1-467E-959A-5B7506A065A7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B3E497D-F45B-4701-BC02-B0F7AF643808}">
      <dgm:prSet custT="1"/>
      <dgm:spPr/>
      <dgm:t>
        <a:bodyPr/>
        <a:lstStyle/>
        <a:p>
          <a:pPr>
            <a:lnSpc>
              <a:spcPct val="90000"/>
            </a:lnSpc>
            <a:defRPr b="1"/>
          </a:pPr>
          <a:r>
            <a:rPr lang="en-US" sz="2000" b="1" dirty="0"/>
            <a:t>Increase revenue</a:t>
          </a:r>
        </a:p>
      </dgm:t>
    </dgm:pt>
    <dgm:pt modelId="{375848B2-8A44-4C4F-8F2E-22A391EFC031}" type="parTrans" cxnId="{9F2636D4-B8C7-4991-A64A-03FBCEF536B0}">
      <dgm:prSet/>
      <dgm:spPr/>
      <dgm:t>
        <a:bodyPr/>
        <a:lstStyle/>
        <a:p>
          <a:endParaRPr lang="en-US"/>
        </a:p>
      </dgm:t>
    </dgm:pt>
    <dgm:pt modelId="{38A9E9D6-DC35-4097-8995-165E62FCF9CB}" type="sibTrans" cxnId="{9F2636D4-B8C7-4991-A64A-03FBCEF536B0}">
      <dgm:prSet/>
      <dgm:spPr/>
      <dgm:t>
        <a:bodyPr/>
        <a:lstStyle/>
        <a:p>
          <a:endParaRPr lang="en-US"/>
        </a:p>
      </dgm:t>
    </dgm:pt>
    <dgm:pt modelId="{C37EBB0D-78B9-4D04-87EF-E1DE38FE2C39}">
      <dgm:prSet custT="1"/>
      <dgm:spPr/>
      <dgm:t>
        <a:bodyPr/>
        <a:lstStyle/>
        <a:p>
          <a:pPr>
            <a:lnSpc>
              <a:spcPct val="90000"/>
            </a:lnSpc>
            <a:defRPr b="1"/>
          </a:pPr>
          <a:r>
            <a:rPr lang="en-US" sz="2000" dirty="0"/>
            <a:t>Reduce costs</a:t>
          </a:r>
        </a:p>
      </dgm:t>
    </dgm:pt>
    <dgm:pt modelId="{00167BFD-3FB6-4A1C-85F6-8EAB09B69A32}" type="parTrans" cxnId="{9C1CD6C3-30F7-47A9-A460-28810EE9665A}">
      <dgm:prSet/>
      <dgm:spPr/>
      <dgm:t>
        <a:bodyPr/>
        <a:lstStyle/>
        <a:p>
          <a:endParaRPr lang="en-US"/>
        </a:p>
      </dgm:t>
    </dgm:pt>
    <dgm:pt modelId="{B101EA60-AD3E-48AA-B097-B68C99610C4C}" type="sibTrans" cxnId="{9C1CD6C3-30F7-47A9-A460-28810EE9665A}">
      <dgm:prSet/>
      <dgm:spPr/>
      <dgm:t>
        <a:bodyPr/>
        <a:lstStyle/>
        <a:p>
          <a:endParaRPr lang="en-US"/>
        </a:p>
      </dgm:t>
    </dgm:pt>
    <dgm:pt modelId="{BE98BDD7-E8F3-4BD2-A161-5085FF806081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Limit the models/makes that have high costs from:</a:t>
          </a:r>
        </a:p>
      </dgm:t>
    </dgm:pt>
    <dgm:pt modelId="{EED9FD8A-6F62-4876-BA1D-07856FBDB040}" type="parTrans" cxnId="{64404C61-D77B-4AA0-B40D-4286C5BF3B4D}">
      <dgm:prSet/>
      <dgm:spPr/>
      <dgm:t>
        <a:bodyPr/>
        <a:lstStyle/>
        <a:p>
          <a:endParaRPr lang="en-US"/>
        </a:p>
      </dgm:t>
    </dgm:pt>
    <dgm:pt modelId="{26BA9E13-6B3E-42BD-BFA5-28531223CCCB}" type="sibTrans" cxnId="{64404C61-D77B-4AA0-B40D-4286C5BF3B4D}">
      <dgm:prSet/>
      <dgm:spPr/>
      <dgm:t>
        <a:bodyPr/>
        <a:lstStyle/>
        <a:p>
          <a:endParaRPr lang="en-US"/>
        </a:p>
      </dgm:t>
    </dgm:pt>
    <dgm:pt modelId="{75975020-68CE-44D0-8568-7243E5C0F693}">
      <dgm:prSet custT="1"/>
      <dgm:spPr/>
      <dgm:t>
        <a:bodyPr/>
        <a:lstStyle/>
        <a:p>
          <a:pPr>
            <a:lnSpc>
              <a:spcPct val="150000"/>
            </a:lnSpc>
            <a:defRPr b="1"/>
          </a:pPr>
          <a:r>
            <a:rPr lang="en-US" sz="2000" b="0" dirty="0"/>
            <a:t>Aim </a:t>
          </a:r>
          <a:r>
            <a:rPr lang="en-US" sz="2000" b="0" baseline="0" dirty="0"/>
            <a:t>primarily</a:t>
          </a:r>
          <a:r>
            <a:rPr lang="en-US" sz="2000" b="0" dirty="0"/>
            <a:t> to increase gross revenue.</a:t>
          </a:r>
        </a:p>
      </dgm:t>
    </dgm:pt>
    <dgm:pt modelId="{3551E64F-7A10-4F96-90D7-23E8167817F8}" type="sibTrans" cxnId="{C6BDF26D-253D-4F67-B774-5CC12E37DC24}">
      <dgm:prSet/>
      <dgm:spPr/>
      <dgm:t>
        <a:bodyPr/>
        <a:lstStyle/>
        <a:p>
          <a:endParaRPr lang="en-US"/>
        </a:p>
      </dgm:t>
    </dgm:pt>
    <dgm:pt modelId="{05B373CA-AF0C-4D40-82E3-90847B1E7318}" type="parTrans" cxnId="{C6BDF26D-253D-4F67-B774-5CC12E37DC24}">
      <dgm:prSet/>
      <dgm:spPr/>
      <dgm:t>
        <a:bodyPr/>
        <a:lstStyle/>
        <a:p>
          <a:endParaRPr lang="en-US"/>
        </a:p>
      </dgm:t>
    </dgm:pt>
    <dgm:pt modelId="{99E52E33-8329-4459-B79E-D93236B22DA7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2000" b="0" dirty="0"/>
            <a:t>Optimize profit by adding more of our top revenue makes/models.</a:t>
          </a:r>
        </a:p>
      </dgm:t>
    </dgm:pt>
    <dgm:pt modelId="{312E1EC2-30CC-4D0F-B26A-328622B0199D}" type="parTrans" cxnId="{6A1C2337-663B-42E0-9AF5-BABDAE21B7E8}">
      <dgm:prSet/>
      <dgm:spPr/>
      <dgm:t>
        <a:bodyPr/>
        <a:lstStyle/>
        <a:p>
          <a:endParaRPr lang="en-US"/>
        </a:p>
      </dgm:t>
    </dgm:pt>
    <dgm:pt modelId="{E9AF2012-C5AF-4BCB-8AAE-1E7C285CD0BC}" type="sibTrans" cxnId="{6A1C2337-663B-42E0-9AF5-BABDAE21B7E8}">
      <dgm:prSet/>
      <dgm:spPr/>
      <dgm:t>
        <a:bodyPr/>
        <a:lstStyle/>
        <a:p>
          <a:endParaRPr lang="en-US"/>
        </a:p>
      </dgm:t>
    </dgm:pt>
    <dgm:pt modelId="{E66A2CB4-DC71-4C9E-98AF-F4C2A871DE8B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Insurance</a:t>
          </a:r>
        </a:p>
      </dgm:t>
    </dgm:pt>
    <dgm:pt modelId="{29DF76C6-2BC3-479B-8020-E7118C532FD0}" type="parTrans" cxnId="{ECEE15F9-7931-4617-9A3A-6A2763866BF1}">
      <dgm:prSet/>
      <dgm:spPr/>
      <dgm:t>
        <a:bodyPr/>
        <a:lstStyle/>
        <a:p>
          <a:endParaRPr lang="en-US"/>
        </a:p>
      </dgm:t>
    </dgm:pt>
    <dgm:pt modelId="{9A3BDF57-6B88-4CE3-9B16-56991AD14EBA}" type="sibTrans" cxnId="{ECEE15F9-7931-4617-9A3A-6A2763866BF1}">
      <dgm:prSet/>
      <dgm:spPr/>
      <dgm:t>
        <a:bodyPr/>
        <a:lstStyle/>
        <a:p>
          <a:endParaRPr lang="en-US"/>
        </a:p>
      </dgm:t>
    </dgm:pt>
    <dgm:pt modelId="{06136B82-C70F-448B-AF31-3C300C223363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Car payments</a:t>
          </a:r>
        </a:p>
      </dgm:t>
    </dgm:pt>
    <dgm:pt modelId="{ABA34D86-70B3-4DBF-83E1-630B289490EF}" type="parTrans" cxnId="{BCD3F2DF-B86A-4EFE-9102-9EDA2634ABDD}">
      <dgm:prSet/>
      <dgm:spPr/>
      <dgm:t>
        <a:bodyPr/>
        <a:lstStyle/>
        <a:p>
          <a:endParaRPr lang="en-US"/>
        </a:p>
      </dgm:t>
    </dgm:pt>
    <dgm:pt modelId="{0B5AC8F1-B658-4BCF-B2B6-57B952D2008C}" type="sibTrans" cxnId="{BCD3F2DF-B86A-4EFE-9102-9EDA2634ABDD}">
      <dgm:prSet/>
      <dgm:spPr/>
      <dgm:t>
        <a:bodyPr/>
        <a:lstStyle/>
        <a:p>
          <a:endParaRPr lang="en-US"/>
        </a:p>
      </dgm:t>
    </dgm:pt>
    <dgm:pt modelId="{18FB08F7-463D-4878-AFEB-5C9303210895}">
      <dgm:prSet custT="1"/>
      <dgm:spPr/>
      <dgm:t>
        <a:bodyPr/>
        <a:lstStyle/>
        <a:p>
          <a:pPr>
            <a:lnSpc>
              <a:spcPct val="150000"/>
            </a:lnSpc>
          </a:pPr>
          <a:r>
            <a:rPr lang="en-US" sz="2000" dirty="0"/>
            <a:t>Focus on adding makes with high profit margins to the fleet</a:t>
          </a:r>
        </a:p>
      </dgm:t>
    </dgm:pt>
    <dgm:pt modelId="{CF8B019B-D4B7-4439-9439-EBFD74386CEC}" type="parTrans" cxnId="{DEA11B1A-532C-4ADB-AA28-1C95F32FAE67}">
      <dgm:prSet/>
      <dgm:spPr/>
      <dgm:t>
        <a:bodyPr/>
        <a:lstStyle/>
        <a:p>
          <a:endParaRPr lang="en-US"/>
        </a:p>
      </dgm:t>
    </dgm:pt>
    <dgm:pt modelId="{919901A4-DB33-4F03-902F-CF4BB37F3858}" type="sibTrans" cxnId="{DEA11B1A-532C-4ADB-AA28-1C95F32FAE67}">
      <dgm:prSet/>
      <dgm:spPr/>
      <dgm:t>
        <a:bodyPr/>
        <a:lstStyle/>
        <a:p>
          <a:endParaRPr lang="en-US"/>
        </a:p>
      </dgm:t>
    </dgm:pt>
    <dgm:pt modelId="{FE8790E5-0109-4AB7-AB8F-4DC88C354A1E}">
      <dgm:prSet custT="1"/>
      <dgm:spPr/>
      <dgm:t>
        <a:bodyPr/>
        <a:lstStyle/>
        <a:p>
          <a:pPr>
            <a:lnSpc>
              <a:spcPct val="90000"/>
            </a:lnSpc>
          </a:pPr>
          <a:r>
            <a:rPr lang="en-US" sz="2000" dirty="0"/>
            <a:t>Low cost/revenue ratio</a:t>
          </a:r>
        </a:p>
      </dgm:t>
    </dgm:pt>
    <dgm:pt modelId="{117E480A-77F3-4157-9A1B-2AD07992FD7A}" type="parTrans" cxnId="{1B66A30B-40ED-4CB2-8FB2-AC92819F2910}">
      <dgm:prSet/>
      <dgm:spPr/>
      <dgm:t>
        <a:bodyPr/>
        <a:lstStyle/>
        <a:p>
          <a:endParaRPr lang="en-US"/>
        </a:p>
      </dgm:t>
    </dgm:pt>
    <dgm:pt modelId="{1311E346-6890-4724-A9C2-3C28CFBDCC4B}" type="sibTrans" cxnId="{1B66A30B-40ED-4CB2-8FB2-AC92819F2910}">
      <dgm:prSet/>
      <dgm:spPr/>
      <dgm:t>
        <a:bodyPr/>
        <a:lstStyle/>
        <a:p>
          <a:endParaRPr lang="en-US"/>
        </a:p>
      </dgm:t>
    </dgm:pt>
    <dgm:pt modelId="{9B633FC1-9F05-4491-B3FB-A3E58960A218}" type="pres">
      <dgm:prSet presAssocID="{B4365251-E4E1-467E-959A-5B7506A065A7}" presName="Name0" presStyleCnt="0">
        <dgm:presLayoutVars>
          <dgm:dir/>
          <dgm:resizeHandles val="exact"/>
        </dgm:presLayoutVars>
      </dgm:prSet>
      <dgm:spPr/>
    </dgm:pt>
    <dgm:pt modelId="{064B6DF8-C5E2-4243-A610-B155396AABC0}" type="pres">
      <dgm:prSet presAssocID="{2B3E497D-F45B-4701-BC02-B0F7AF643808}" presName="node" presStyleLbl="node1" presStyleIdx="0" presStyleCnt="2" custScaleX="99364" custScaleY="123390" custLinFactNeighborX="876" custLinFactNeighborY="-1851">
        <dgm:presLayoutVars>
          <dgm:bulletEnabled val="1"/>
        </dgm:presLayoutVars>
      </dgm:prSet>
      <dgm:spPr/>
    </dgm:pt>
    <dgm:pt modelId="{33C33341-EB02-4A13-A0FC-FB4E8B3C1D2D}" type="pres">
      <dgm:prSet presAssocID="{38A9E9D6-DC35-4097-8995-165E62FCF9CB}" presName="sibTrans" presStyleLbl="sibTrans1D1" presStyleIdx="0" presStyleCnt="1"/>
      <dgm:spPr/>
    </dgm:pt>
    <dgm:pt modelId="{A0760C60-18BD-413A-8597-F79D7466DC2E}" type="pres">
      <dgm:prSet presAssocID="{38A9E9D6-DC35-4097-8995-165E62FCF9CB}" presName="connectorText" presStyleLbl="sibTrans1D1" presStyleIdx="0" presStyleCnt="1"/>
      <dgm:spPr/>
    </dgm:pt>
    <dgm:pt modelId="{A8B181FF-F98A-4024-88B7-38189B43575D}" type="pres">
      <dgm:prSet presAssocID="{C37EBB0D-78B9-4D04-87EF-E1DE38FE2C39}" presName="node" presStyleLbl="node1" presStyleIdx="1" presStyleCnt="2" custScaleY="129644" custLinFactNeighborX="-684" custLinFactNeighborY="-1487">
        <dgm:presLayoutVars>
          <dgm:bulletEnabled val="1"/>
        </dgm:presLayoutVars>
      </dgm:prSet>
      <dgm:spPr/>
    </dgm:pt>
  </dgm:ptLst>
  <dgm:cxnLst>
    <dgm:cxn modelId="{1B66A30B-40ED-4CB2-8FB2-AC92819F2910}" srcId="{18FB08F7-463D-4878-AFEB-5C9303210895}" destId="{FE8790E5-0109-4AB7-AB8F-4DC88C354A1E}" srcOrd="0" destOrd="0" parTransId="{117E480A-77F3-4157-9A1B-2AD07992FD7A}" sibTransId="{1311E346-6890-4724-A9C2-3C28CFBDCC4B}"/>
    <dgm:cxn modelId="{3A331312-02EF-45CB-8314-AFFB33321954}" type="presOf" srcId="{99E52E33-8329-4459-B79E-D93236B22DA7}" destId="{064B6DF8-C5E2-4243-A610-B155396AABC0}" srcOrd="0" destOrd="2" presId="urn:microsoft.com/office/officeart/2016/7/layout/RepeatingBendingProcessNew"/>
    <dgm:cxn modelId="{DEA11B1A-532C-4ADB-AA28-1C95F32FAE67}" srcId="{C37EBB0D-78B9-4D04-87EF-E1DE38FE2C39}" destId="{18FB08F7-463D-4878-AFEB-5C9303210895}" srcOrd="1" destOrd="0" parTransId="{CF8B019B-D4B7-4439-9439-EBFD74386CEC}" sibTransId="{919901A4-DB33-4F03-902F-CF4BB37F3858}"/>
    <dgm:cxn modelId="{7E4FCB2D-C098-4885-90A1-6F3795CD4F90}" type="presOf" srcId="{38A9E9D6-DC35-4097-8995-165E62FCF9CB}" destId="{33C33341-EB02-4A13-A0FC-FB4E8B3C1D2D}" srcOrd="0" destOrd="0" presId="urn:microsoft.com/office/officeart/2016/7/layout/RepeatingBendingProcessNew"/>
    <dgm:cxn modelId="{6A1C2337-663B-42E0-9AF5-BABDAE21B7E8}" srcId="{2B3E497D-F45B-4701-BC02-B0F7AF643808}" destId="{99E52E33-8329-4459-B79E-D93236B22DA7}" srcOrd="1" destOrd="0" parTransId="{312E1EC2-30CC-4D0F-B26A-328622B0199D}" sibTransId="{E9AF2012-C5AF-4BCB-8AAE-1E7C285CD0BC}"/>
    <dgm:cxn modelId="{12941038-BE6A-4F0A-9976-31D38E17CF9D}" type="presOf" srcId="{B4365251-E4E1-467E-959A-5B7506A065A7}" destId="{9B633FC1-9F05-4491-B3FB-A3E58960A218}" srcOrd="0" destOrd="0" presId="urn:microsoft.com/office/officeart/2016/7/layout/RepeatingBendingProcessNew"/>
    <dgm:cxn modelId="{947CEA5B-4296-4107-BE47-AC862CF360BF}" type="presOf" srcId="{2B3E497D-F45B-4701-BC02-B0F7AF643808}" destId="{064B6DF8-C5E2-4243-A610-B155396AABC0}" srcOrd="0" destOrd="0" presId="urn:microsoft.com/office/officeart/2016/7/layout/RepeatingBendingProcessNew"/>
    <dgm:cxn modelId="{64404C61-D77B-4AA0-B40D-4286C5BF3B4D}" srcId="{C37EBB0D-78B9-4D04-87EF-E1DE38FE2C39}" destId="{BE98BDD7-E8F3-4BD2-A161-5085FF806081}" srcOrd="0" destOrd="0" parTransId="{EED9FD8A-6F62-4876-BA1D-07856FBDB040}" sibTransId="{26BA9E13-6B3E-42BD-BFA5-28531223CCCB}"/>
    <dgm:cxn modelId="{45E86843-A35C-4D22-A6E7-221B0EFF4A95}" type="presOf" srcId="{C37EBB0D-78B9-4D04-87EF-E1DE38FE2C39}" destId="{A8B181FF-F98A-4024-88B7-38189B43575D}" srcOrd="0" destOrd="0" presId="urn:microsoft.com/office/officeart/2016/7/layout/RepeatingBendingProcessNew"/>
    <dgm:cxn modelId="{C6BDF26D-253D-4F67-B774-5CC12E37DC24}" srcId="{2B3E497D-F45B-4701-BC02-B0F7AF643808}" destId="{75975020-68CE-44D0-8568-7243E5C0F693}" srcOrd="0" destOrd="0" parTransId="{05B373CA-AF0C-4D40-82E3-90847B1E7318}" sibTransId="{3551E64F-7A10-4F96-90D7-23E8167817F8}"/>
    <dgm:cxn modelId="{2D5EBA6F-B95A-447D-8559-7F10C704524A}" type="presOf" srcId="{38A9E9D6-DC35-4097-8995-165E62FCF9CB}" destId="{A0760C60-18BD-413A-8597-F79D7466DC2E}" srcOrd="1" destOrd="0" presId="urn:microsoft.com/office/officeart/2016/7/layout/RepeatingBendingProcessNew"/>
    <dgm:cxn modelId="{97839E71-21C8-4648-ADFB-5C784AD80F2B}" type="presOf" srcId="{06136B82-C70F-448B-AF31-3C300C223363}" destId="{A8B181FF-F98A-4024-88B7-38189B43575D}" srcOrd="0" destOrd="3" presId="urn:microsoft.com/office/officeart/2016/7/layout/RepeatingBendingProcessNew"/>
    <dgm:cxn modelId="{336CDF59-1AB2-4F82-AC34-DEA62ECC5E07}" type="presOf" srcId="{75975020-68CE-44D0-8568-7243E5C0F693}" destId="{064B6DF8-C5E2-4243-A610-B155396AABC0}" srcOrd="0" destOrd="1" presId="urn:microsoft.com/office/officeart/2016/7/layout/RepeatingBendingProcessNew"/>
    <dgm:cxn modelId="{6DC44682-E6D8-4F80-9088-21920C509964}" type="presOf" srcId="{FE8790E5-0109-4AB7-AB8F-4DC88C354A1E}" destId="{A8B181FF-F98A-4024-88B7-38189B43575D}" srcOrd="0" destOrd="5" presId="urn:microsoft.com/office/officeart/2016/7/layout/RepeatingBendingProcessNew"/>
    <dgm:cxn modelId="{B107BC83-CCC7-45FC-B399-A817110E0711}" type="presOf" srcId="{BE98BDD7-E8F3-4BD2-A161-5085FF806081}" destId="{A8B181FF-F98A-4024-88B7-38189B43575D}" srcOrd="0" destOrd="1" presId="urn:microsoft.com/office/officeart/2016/7/layout/RepeatingBendingProcessNew"/>
    <dgm:cxn modelId="{F566A290-7D82-4FBD-A2CB-43CABA0DFF8B}" type="presOf" srcId="{E66A2CB4-DC71-4C9E-98AF-F4C2A871DE8B}" destId="{A8B181FF-F98A-4024-88B7-38189B43575D}" srcOrd="0" destOrd="2" presId="urn:microsoft.com/office/officeart/2016/7/layout/RepeatingBendingProcessNew"/>
    <dgm:cxn modelId="{9C1CD6C3-30F7-47A9-A460-28810EE9665A}" srcId="{B4365251-E4E1-467E-959A-5B7506A065A7}" destId="{C37EBB0D-78B9-4D04-87EF-E1DE38FE2C39}" srcOrd="1" destOrd="0" parTransId="{00167BFD-3FB6-4A1C-85F6-8EAB09B69A32}" sibTransId="{B101EA60-AD3E-48AA-B097-B68C99610C4C}"/>
    <dgm:cxn modelId="{9F2636D4-B8C7-4991-A64A-03FBCEF536B0}" srcId="{B4365251-E4E1-467E-959A-5B7506A065A7}" destId="{2B3E497D-F45B-4701-BC02-B0F7AF643808}" srcOrd="0" destOrd="0" parTransId="{375848B2-8A44-4C4F-8F2E-22A391EFC031}" sibTransId="{38A9E9D6-DC35-4097-8995-165E62FCF9CB}"/>
    <dgm:cxn modelId="{BCD3F2DF-B86A-4EFE-9102-9EDA2634ABDD}" srcId="{BE98BDD7-E8F3-4BD2-A161-5085FF806081}" destId="{06136B82-C70F-448B-AF31-3C300C223363}" srcOrd="1" destOrd="0" parTransId="{ABA34D86-70B3-4DBF-83E1-630B289490EF}" sibTransId="{0B5AC8F1-B658-4BCF-B2B6-57B952D2008C}"/>
    <dgm:cxn modelId="{201408EB-11B4-4E6B-AE0B-502D3F8828C2}" type="presOf" srcId="{18FB08F7-463D-4878-AFEB-5C9303210895}" destId="{A8B181FF-F98A-4024-88B7-38189B43575D}" srcOrd="0" destOrd="4" presId="urn:microsoft.com/office/officeart/2016/7/layout/RepeatingBendingProcessNew"/>
    <dgm:cxn modelId="{ECEE15F9-7931-4617-9A3A-6A2763866BF1}" srcId="{BE98BDD7-E8F3-4BD2-A161-5085FF806081}" destId="{E66A2CB4-DC71-4C9E-98AF-F4C2A871DE8B}" srcOrd="0" destOrd="0" parTransId="{29DF76C6-2BC3-479B-8020-E7118C532FD0}" sibTransId="{9A3BDF57-6B88-4CE3-9B16-56991AD14EBA}"/>
    <dgm:cxn modelId="{725828C9-B567-4AA3-BF55-DCDEA77C9FB5}" type="presParOf" srcId="{9B633FC1-9F05-4491-B3FB-A3E58960A218}" destId="{064B6DF8-C5E2-4243-A610-B155396AABC0}" srcOrd="0" destOrd="0" presId="urn:microsoft.com/office/officeart/2016/7/layout/RepeatingBendingProcessNew"/>
    <dgm:cxn modelId="{8213615E-B813-4799-B5A1-15C0C40E67CD}" type="presParOf" srcId="{9B633FC1-9F05-4491-B3FB-A3E58960A218}" destId="{33C33341-EB02-4A13-A0FC-FB4E8B3C1D2D}" srcOrd="1" destOrd="0" presId="urn:microsoft.com/office/officeart/2016/7/layout/RepeatingBendingProcessNew"/>
    <dgm:cxn modelId="{30BD1CBB-D9AA-421A-8679-307715F1EEDF}" type="presParOf" srcId="{33C33341-EB02-4A13-A0FC-FB4E8B3C1D2D}" destId="{A0760C60-18BD-413A-8597-F79D7466DC2E}" srcOrd="0" destOrd="0" presId="urn:microsoft.com/office/officeart/2016/7/layout/RepeatingBendingProcessNew"/>
    <dgm:cxn modelId="{7BD1B6F7-6939-4B8C-A471-15A8510BD1A4}" type="presParOf" srcId="{9B633FC1-9F05-4491-B3FB-A3E58960A218}" destId="{A8B181FF-F98A-4024-88B7-38189B43575D}" srcOrd="2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67D163-FC6B-448E-90AE-40AFD44E6BAF}">
      <dsp:nvSpPr>
        <dsp:cNvPr id="0" name=""/>
        <dsp:cNvSpPr/>
      </dsp:nvSpPr>
      <dsp:spPr>
        <a:xfrm>
          <a:off x="721370" y="0"/>
          <a:ext cx="1509048" cy="146385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FBB035-F4AE-4943-9BEC-6364B0284BA3}">
      <dsp:nvSpPr>
        <dsp:cNvPr id="0" name=""/>
        <dsp:cNvSpPr/>
      </dsp:nvSpPr>
      <dsp:spPr>
        <a:xfrm>
          <a:off x="721370" y="1614490"/>
          <a:ext cx="4311566" cy="627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 dirty="0"/>
            <a:t>Excel</a:t>
          </a:r>
        </a:p>
      </dsp:txBody>
      <dsp:txXfrm>
        <a:off x="721370" y="1614490"/>
        <a:ext cx="4311566" cy="627368"/>
      </dsp:txXfrm>
    </dsp:sp>
    <dsp:sp modelId="{419345BE-6D93-4830-878A-BA3097902B18}">
      <dsp:nvSpPr>
        <dsp:cNvPr id="0" name=""/>
        <dsp:cNvSpPr/>
      </dsp:nvSpPr>
      <dsp:spPr>
        <a:xfrm>
          <a:off x="721370" y="2311920"/>
          <a:ext cx="4311566" cy="130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Cleaned and organized raw data</a:t>
          </a:r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Used pivot tables to slice data and gain insights</a:t>
          </a:r>
        </a:p>
      </dsp:txBody>
      <dsp:txXfrm>
        <a:off x="721370" y="2311920"/>
        <a:ext cx="4311566" cy="1302817"/>
      </dsp:txXfrm>
    </dsp:sp>
    <dsp:sp modelId="{E8986C3B-F2A3-4DD7-A053-6A7BF46A316B}">
      <dsp:nvSpPr>
        <dsp:cNvPr id="0" name=""/>
        <dsp:cNvSpPr/>
      </dsp:nvSpPr>
      <dsp:spPr>
        <a:xfrm>
          <a:off x="5787461" y="0"/>
          <a:ext cx="1509048" cy="146385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A17EB2-A2BE-4C31-AF23-FDC61E46C901}">
      <dsp:nvSpPr>
        <dsp:cNvPr id="0" name=""/>
        <dsp:cNvSpPr/>
      </dsp:nvSpPr>
      <dsp:spPr>
        <a:xfrm>
          <a:off x="5787461" y="1614490"/>
          <a:ext cx="4311566" cy="627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500" kern="1200"/>
            <a:t>Outcomes and deliverables</a:t>
          </a:r>
        </a:p>
      </dsp:txBody>
      <dsp:txXfrm>
        <a:off x="5787461" y="1614490"/>
        <a:ext cx="4311566" cy="627368"/>
      </dsp:txXfrm>
    </dsp:sp>
    <dsp:sp modelId="{3DCD18EB-8693-40AF-98C8-9A454D6E90B4}">
      <dsp:nvSpPr>
        <dsp:cNvPr id="0" name=""/>
        <dsp:cNvSpPr/>
      </dsp:nvSpPr>
      <dsp:spPr>
        <a:xfrm>
          <a:off x="5787461" y="2311920"/>
          <a:ext cx="4311566" cy="13028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Developed summary dashboards to show analysis: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by branch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by model/make</a:t>
          </a:r>
        </a:p>
        <a:p>
          <a:pPr marL="0" lvl="0" indent="0" algn="l" defTabSz="889000">
            <a:lnSpc>
              <a:spcPct val="15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Also included tool for modeling how changes in inventory could effect the bottom line.</a:t>
          </a:r>
        </a:p>
      </dsp:txBody>
      <dsp:txXfrm>
        <a:off x="5787461" y="2311920"/>
        <a:ext cx="4311566" cy="130281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C33341-EB02-4A13-A0FC-FB4E8B3C1D2D}">
      <dsp:nvSpPr>
        <dsp:cNvPr id="0" name=""/>
        <dsp:cNvSpPr/>
      </dsp:nvSpPr>
      <dsp:spPr>
        <a:xfrm>
          <a:off x="4610953" y="2112763"/>
          <a:ext cx="954923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561" y="45720"/>
              </a:lnTo>
              <a:lnTo>
                <a:pt x="494561" y="55759"/>
              </a:lnTo>
              <a:lnTo>
                <a:pt x="954923" y="55759"/>
              </a:lnTo>
            </a:path>
          </a:pathLst>
        </a:custGeom>
        <a:noFill/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063776" y="2153192"/>
        <a:ext cx="49278" cy="10582"/>
      </dsp:txXfrm>
    </dsp:sp>
    <dsp:sp modelId="{064B6DF8-C5E2-4243-A610-B155396AABC0}">
      <dsp:nvSpPr>
        <dsp:cNvPr id="0" name=""/>
        <dsp:cNvSpPr/>
      </dsp:nvSpPr>
      <dsp:spPr>
        <a:xfrm>
          <a:off x="45331" y="456938"/>
          <a:ext cx="4567422" cy="340308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5240" tIns="236429" rIns="225240" bIns="23642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b="1" kern="1200" dirty="0"/>
            <a:t>Increase revenue</a:t>
          </a:r>
        </a:p>
        <a:p>
          <a:pPr marL="228600" lvl="1" indent="-228600" algn="l" defTabSz="8890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  <a:defRPr b="1"/>
          </a:pPr>
          <a:r>
            <a:rPr lang="en-US" sz="2000" b="0" kern="1200" dirty="0"/>
            <a:t>Aim </a:t>
          </a:r>
          <a:r>
            <a:rPr lang="en-US" sz="2000" b="0" kern="1200" baseline="0" dirty="0"/>
            <a:t>primarily</a:t>
          </a:r>
          <a:r>
            <a:rPr lang="en-US" sz="2000" b="0" kern="1200" dirty="0"/>
            <a:t> to increase gross revenue.</a:t>
          </a:r>
        </a:p>
        <a:p>
          <a:pPr marL="228600" lvl="1" indent="-228600" algn="l" defTabSz="8890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0" kern="1200" dirty="0"/>
            <a:t>Optimize profit by adding more of our top revenue makes/models.</a:t>
          </a:r>
        </a:p>
      </dsp:txBody>
      <dsp:txXfrm>
        <a:off x="45331" y="456938"/>
        <a:ext cx="4567422" cy="3403089"/>
      </dsp:txXfrm>
    </dsp:sp>
    <dsp:sp modelId="{A8B181FF-F98A-4024-88B7-38189B43575D}">
      <dsp:nvSpPr>
        <dsp:cNvPr id="0" name=""/>
        <dsp:cNvSpPr/>
      </dsp:nvSpPr>
      <dsp:spPr>
        <a:xfrm>
          <a:off x="5598277" y="380735"/>
          <a:ext cx="4596657" cy="357557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5240" tIns="236429" rIns="225240" bIns="236429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 dirty="0"/>
            <a:t>Reduce costs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Limit the models/makes that have high costs from: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Insurance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Car payments</a:t>
          </a:r>
        </a:p>
        <a:p>
          <a:pPr marL="228600" lvl="1" indent="-228600" algn="l" defTabSz="889000">
            <a:lnSpc>
              <a:spcPct val="15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Focus on adding makes with high profit margins to the fleet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Low cost/revenue ratio</a:t>
          </a:r>
        </a:p>
      </dsp:txBody>
      <dsp:txXfrm>
        <a:off x="5598277" y="380735"/>
        <a:ext cx="4596657" cy="35755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2.png>
</file>

<file path=ppt/media/image3.png>
</file>

<file path=ppt/media/image4.svg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16/09/2019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99953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445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990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842409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5656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10905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281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344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089457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9427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342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5372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5594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94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17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766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2806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14F96FE2-9E77-4834-9C6B-212E1056298F}" type="datetimeFigureOut">
              <a:rPr lang="en-US" smtClean="0"/>
              <a:t>9/16/2019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771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56" r:id="rId1"/>
    <p:sldLayoutId id="2147483957" r:id="rId2"/>
    <p:sldLayoutId id="2147483958" r:id="rId3"/>
    <p:sldLayoutId id="2147483959" r:id="rId4"/>
    <p:sldLayoutId id="2147483960" r:id="rId5"/>
    <p:sldLayoutId id="2147483961" r:id="rId6"/>
    <p:sldLayoutId id="2147483962" r:id="rId7"/>
    <p:sldLayoutId id="2147483963" r:id="rId8"/>
    <p:sldLayoutId id="2147483964" r:id="rId9"/>
    <p:sldLayoutId id="2147483965" r:id="rId10"/>
    <p:sldLayoutId id="2147483966" r:id="rId11"/>
    <p:sldLayoutId id="2147483967" r:id="rId12"/>
    <p:sldLayoutId id="2147483968" r:id="rId13"/>
    <p:sldLayoutId id="2147483969" r:id="rId14"/>
    <p:sldLayoutId id="2147483970" r:id="rId15"/>
    <p:sldLayoutId id="2147483971" r:id="rId16"/>
    <p:sldLayoutId id="2147483972" r:id="rId17"/>
    <p:sldLayoutId id="2147483684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24slides.com/?utm_campaign=mp&amp;utm_medium=ppt&amp;utm_source=pptlink&amp;utm_content=&amp;utm_term=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1C2C464D-0880-40C7-A8D4-5EC8F4D46012}"/>
              </a:ext>
            </a:extLst>
          </p:cNvPr>
          <p:cNvSpPr>
            <a:spLocks noChangeAspect="1"/>
          </p:cNvSpPr>
          <p:nvPr/>
        </p:nvSpPr>
        <p:spPr>
          <a:xfrm>
            <a:off x="3039295" y="227539"/>
            <a:ext cx="6113408" cy="611340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353462"/>
            <a:ext cx="4238625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b="1" dirty="0">
                <a:latin typeface="+mj-lt"/>
              </a:rPr>
              <a:t>Maxine Cox’s 1</a:t>
            </a:r>
            <a:r>
              <a:rPr lang="en-US" b="1" baseline="30000" dirty="0">
                <a:latin typeface="+mj-lt"/>
              </a:rPr>
              <a:t>st</a:t>
            </a:r>
            <a:r>
              <a:rPr lang="en-US" b="1" dirty="0">
                <a:latin typeface="+mj-lt"/>
              </a:rPr>
              <a:t> capstone project.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773491" y="4150067"/>
            <a:ext cx="2645019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Power Point Presentation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hlinkClick r:id="rId2"/>
            <a:extLst>
              <a:ext uri="{FF2B5EF4-FFF2-40B4-BE49-F238E27FC236}">
                <a16:creationId xmlns:a16="http://schemas.microsoft.com/office/drawing/2014/main" id="{DEBE08FE-8856-B14C-A309-36A6627257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1650" y="4685963"/>
            <a:ext cx="1028700" cy="293902"/>
          </a:xfrm>
          <a:prstGeom prst="rect">
            <a:avLst/>
          </a:prstGeom>
          <a:effectLst/>
        </p:spPr>
      </p:pic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FB0E78-5D42-4D72-969C-451D565A06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0638" y="2172037"/>
            <a:ext cx="5390721" cy="243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1556455" y="306314"/>
            <a:ext cx="231634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+mj-lt"/>
              </a:rPr>
              <a:t>OBJECTIVES</a:t>
            </a:r>
          </a:p>
        </p:txBody>
      </p:sp>
      <p:sp>
        <p:nvSpPr>
          <p:cNvPr id="30" name="Freeform 19" hidden="1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E67AC1-D5FD-48F2-8963-73B13CEE0041}"/>
              </a:ext>
            </a:extLst>
          </p:cNvPr>
          <p:cNvSpPr txBox="1"/>
          <p:nvPr/>
        </p:nvSpPr>
        <p:spPr>
          <a:xfrm>
            <a:off x="995362" y="1203547"/>
            <a:ext cx="102012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To analyze rental data to make better car purchase decisions for 2020 by considering cost and revenue data.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sz="2000" dirty="0"/>
              <a:t>Benchmarks:</a:t>
            </a:r>
          </a:p>
          <a:p>
            <a:pPr marL="342900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Improve profit margins 2%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Add $4 million in net revenue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7832CE2-AC0C-4350-9CBB-9E6568950CEC}"/>
              </a:ext>
            </a:extLst>
          </p:cNvPr>
          <p:cNvSpPr/>
          <p:nvPr/>
        </p:nvSpPr>
        <p:spPr>
          <a:xfrm>
            <a:off x="6954987" y="4486616"/>
            <a:ext cx="1722287" cy="175920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3A32BB-A7C0-4D8C-BDAD-70BB266F6EAC}"/>
              </a:ext>
            </a:extLst>
          </p:cNvPr>
          <p:cNvGrpSpPr/>
          <p:nvPr/>
        </p:nvGrpSpPr>
        <p:grpSpPr>
          <a:xfrm>
            <a:off x="2324550" y="4222925"/>
            <a:ext cx="6634691" cy="2907789"/>
            <a:chOff x="4005686" y="2161092"/>
            <a:chExt cx="6371768" cy="3619797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1424B0B-E367-4642-B58C-62CDDDC3EB17}"/>
                </a:ext>
              </a:extLst>
            </p:cNvPr>
            <p:cNvSpPr/>
            <p:nvPr/>
          </p:nvSpPr>
          <p:spPr>
            <a:xfrm>
              <a:off x="4005686" y="2474535"/>
              <a:ext cx="4960905" cy="2191971"/>
            </a:xfrm>
            <a:prstGeom prst="rect">
              <a:avLst/>
            </a:prstGeom>
            <a:gradFill flip="none" rotWithShape="1">
              <a:gsLst>
                <a:gs pos="0">
                  <a:schemeClr val="tx1">
                    <a:alpha val="0"/>
                  </a:schemeClr>
                </a:gs>
                <a:gs pos="29000">
                  <a:schemeClr val="tx2">
                    <a:lumMod val="60000"/>
                    <a:lumOff val="40000"/>
                    <a:alpha val="17000"/>
                  </a:schemeClr>
                </a:gs>
                <a:gs pos="95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9" name="Chart 8">
              <a:extLst>
                <a:ext uri="{FF2B5EF4-FFF2-40B4-BE49-F238E27FC236}">
                  <a16:creationId xmlns:a16="http://schemas.microsoft.com/office/drawing/2014/main" id="{5E42D04A-E864-4F3D-8314-0D40E5867E3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34680691"/>
                </p:ext>
              </p:extLst>
            </p:nvPr>
          </p:nvGraphicFramePr>
          <p:xfrm>
            <a:off x="6822240" y="2161092"/>
            <a:ext cx="3555214" cy="361979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90E02BF-AB3A-4C80-B0EF-C71ECD1D920D}"/>
              </a:ext>
            </a:extLst>
          </p:cNvPr>
          <p:cNvSpPr txBox="1"/>
          <p:nvPr/>
        </p:nvSpPr>
        <p:spPr>
          <a:xfrm>
            <a:off x="2999323" y="5122852"/>
            <a:ext cx="38770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 $ 38,103,587 --&gt;  $ 42,103,587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00E4A-DB02-479C-B621-52AE7431A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-245005"/>
            <a:ext cx="8534400" cy="15070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dirty="0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Methods</a:t>
            </a:r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E2E5A32D-F3C4-4344-BFAC-E03EE755AB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0935407"/>
              </p:ext>
            </p:extLst>
          </p:nvPr>
        </p:nvGraphicFramePr>
        <p:xfrm>
          <a:off x="98427" y="1262062"/>
          <a:ext cx="10820399" cy="36147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5993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2E0D0-017E-4A80-8DC7-1AE2646B2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875" y="19317"/>
            <a:ext cx="4307151" cy="875242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Two approaches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D7A3E7-40E8-4CDA-A7F7-14CEFF39709B}"/>
              </a:ext>
            </a:extLst>
          </p:cNvPr>
          <p:cNvSpPr txBox="1">
            <a:spLocks/>
          </p:cNvSpPr>
          <p:nvPr/>
        </p:nvSpPr>
        <p:spPr>
          <a:xfrm>
            <a:off x="911752" y="1304926"/>
            <a:ext cx="9153525" cy="1066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As is usually the case, we’re looking for how we can grow our fleet in order to optimize our net revenue.</a:t>
            </a:r>
          </a:p>
        </p:txBody>
      </p:sp>
      <p:graphicFrame>
        <p:nvGraphicFramePr>
          <p:cNvPr id="28" name="TextBox 2">
            <a:extLst>
              <a:ext uri="{FF2B5EF4-FFF2-40B4-BE49-F238E27FC236}">
                <a16:creationId xmlns:a16="http://schemas.microsoft.com/office/drawing/2014/main" id="{6A9CA790-7ED2-4CB5-BFA3-8F20627DE2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9750327"/>
              </p:ext>
            </p:extLst>
          </p:nvPr>
        </p:nvGraphicFramePr>
        <p:xfrm>
          <a:off x="980280" y="1990990"/>
          <a:ext cx="10231440" cy="44190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69043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3" name="Chart 42">
            <a:extLst>
              <a:ext uri="{FF2B5EF4-FFF2-40B4-BE49-F238E27FC236}">
                <a16:creationId xmlns:a16="http://schemas.microsoft.com/office/drawing/2014/main" id="{C3E0ABEC-1CEF-4FF6-9CEE-8EA411E204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83634740"/>
              </p:ext>
            </p:extLst>
          </p:nvPr>
        </p:nvGraphicFramePr>
        <p:xfrm>
          <a:off x="4498204" y="1883938"/>
          <a:ext cx="3476625" cy="33934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8" name="Freeform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96" name="Rectangle 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804" y="969860"/>
            <a:ext cx="286492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8" name="Oval 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8369" y="969860"/>
            <a:ext cx="746432" cy="746432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0" name="Group 79" descr="This is an icon of paper money."/>
          <p:cNvGrpSpPr/>
          <p:nvPr/>
        </p:nvGrpSpPr>
        <p:grpSpPr>
          <a:xfrm>
            <a:off x="841066" y="1240522"/>
            <a:ext cx="361038" cy="205107"/>
            <a:chOff x="3283332" y="3275035"/>
            <a:chExt cx="479215" cy="272245"/>
          </a:xfrm>
        </p:grpSpPr>
        <p:sp>
          <p:nvSpPr>
            <p:cNvPr id="81" name="Freeform 11"/>
            <p:cNvSpPr>
              <a:spLocks noEditPoints="1"/>
            </p:cNvSpPr>
            <p:nvPr/>
          </p:nvSpPr>
          <p:spPr bwMode="auto">
            <a:xfrm>
              <a:off x="3283332" y="3275035"/>
              <a:ext cx="479215" cy="272245"/>
            </a:xfrm>
            <a:custGeom>
              <a:avLst/>
              <a:gdLst>
                <a:gd name="T0" fmla="*/ 2004 w 2048"/>
                <a:gd name="T1" fmla="*/ 0 h 1162"/>
                <a:gd name="T2" fmla="*/ 44 w 2048"/>
                <a:gd name="T3" fmla="*/ 0 h 1162"/>
                <a:gd name="T4" fmla="*/ 0 w 2048"/>
                <a:gd name="T5" fmla="*/ 44 h 1162"/>
                <a:gd name="T6" fmla="*/ 0 w 2048"/>
                <a:gd name="T7" fmla="*/ 1118 h 1162"/>
                <a:gd name="T8" fmla="*/ 44 w 2048"/>
                <a:gd name="T9" fmla="*/ 1162 h 1162"/>
                <a:gd name="T10" fmla="*/ 2004 w 2048"/>
                <a:gd name="T11" fmla="*/ 1162 h 1162"/>
                <a:gd name="T12" fmla="*/ 2048 w 2048"/>
                <a:gd name="T13" fmla="*/ 1118 h 1162"/>
                <a:gd name="T14" fmla="*/ 2048 w 2048"/>
                <a:gd name="T15" fmla="*/ 44 h 1162"/>
                <a:gd name="T16" fmla="*/ 2004 w 2048"/>
                <a:gd name="T17" fmla="*/ 0 h 1162"/>
                <a:gd name="T18" fmla="*/ 88 w 2048"/>
                <a:gd name="T19" fmla="*/ 88 h 1162"/>
                <a:gd name="T20" fmla="*/ 312 w 2048"/>
                <a:gd name="T21" fmla="*/ 88 h 1162"/>
                <a:gd name="T22" fmla="*/ 88 w 2048"/>
                <a:gd name="T23" fmla="*/ 311 h 1162"/>
                <a:gd name="T24" fmla="*/ 88 w 2048"/>
                <a:gd name="T25" fmla="*/ 88 h 1162"/>
                <a:gd name="T26" fmla="*/ 88 w 2048"/>
                <a:gd name="T27" fmla="*/ 1074 h 1162"/>
                <a:gd name="T28" fmla="*/ 88 w 2048"/>
                <a:gd name="T29" fmla="*/ 851 h 1162"/>
                <a:gd name="T30" fmla="*/ 312 w 2048"/>
                <a:gd name="T31" fmla="*/ 1074 h 1162"/>
                <a:gd name="T32" fmla="*/ 88 w 2048"/>
                <a:gd name="T33" fmla="*/ 1074 h 1162"/>
                <a:gd name="T34" fmla="*/ 1960 w 2048"/>
                <a:gd name="T35" fmla="*/ 1074 h 1162"/>
                <a:gd name="T36" fmla="*/ 1736 w 2048"/>
                <a:gd name="T37" fmla="*/ 1074 h 1162"/>
                <a:gd name="T38" fmla="*/ 1960 w 2048"/>
                <a:gd name="T39" fmla="*/ 851 h 1162"/>
                <a:gd name="T40" fmla="*/ 1960 w 2048"/>
                <a:gd name="T41" fmla="*/ 1074 h 1162"/>
                <a:gd name="T42" fmla="*/ 1960 w 2048"/>
                <a:gd name="T43" fmla="*/ 762 h 1162"/>
                <a:gd name="T44" fmla="*/ 1648 w 2048"/>
                <a:gd name="T45" fmla="*/ 1074 h 1162"/>
                <a:gd name="T46" fmla="*/ 400 w 2048"/>
                <a:gd name="T47" fmla="*/ 1074 h 1162"/>
                <a:gd name="T48" fmla="*/ 88 w 2048"/>
                <a:gd name="T49" fmla="*/ 762 h 1162"/>
                <a:gd name="T50" fmla="*/ 88 w 2048"/>
                <a:gd name="T51" fmla="*/ 400 h 1162"/>
                <a:gd name="T52" fmla="*/ 400 w 2048"/>
                <a:gd name="T53" fmla="*/ 88 h 1162"/>
                <a:gd name="T54" fmla="*/ 1648 w 2048"/>
                <a:gd name="T55" fmla="*/ 88 h 1162"/>
                <a:gd name="T56" fmla="*/ 1960 w 2048"/>
                <a:gd name="T57" fmla="*/ 400 h 1162"/>
                <a:gd name="T58" fmla="*/ 1960 w 2048"/>
                <a:gd name="T59" fmla="*/ 762 h 1162"/>
                <a:gd name="T60" fmla="*/ 1960 w 2048"/>
                <a:gd name="T61" fmla="*/ 311 h 1162"/>
                <a:gd name="T62" fmla="*/ 1736 w 2048"/>
                <a:gd name="T63" fmla="*/ 88 h 1162"/>
                <a:gd name="T64" fmla="*/ 1960 w 2048"/>
                <a:gd name="T65" fmla="*/ 88 h 1162"/>
                <a:gd name="T66" fmla="*/ 1960 w 2048"/>
                <a:gd name="T67" fmla="*/ 311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48" h="1162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12"/>
            <p:cNvSpPr>
              <a:spLocks noEditPoints="1"/>
            </p:cNvSpPr>
            <p:nvPr/>
          </p:nvSpPr>
          <p:spPr bwMode="auto">
            <a:xfrm>
              <a:off x="3381245" y="3337126"/>
              <a:ext cx="282594" cy="148859"/>
            </a:xfrm>
            <a:custGeom>
              <a:avLst/>
              <a:gdLst>
                <a:gd name="T0" fmla="*/ 1169 w 1208"/>
                <a:gd name="T1" fmla="*/ 127 h 634"/>
                <a:gd name="T2" fmla="*/ 1081 w 1208"/>
                <a:gd name="T3" fmla="*/ 39 h 634"/>
                <a:gd name="T4" fmla="*/ 1041 w 1208"/>
                <a:gd name="T5" fmla="*/ 0 h 634"/>
                <a:gd name="T6" fmla="*/ 167 w 1208"/>
                <a:gd name="T7" fmla="*/ 0 h 634"/>
                <a:gd name="T8" fmla="*/ 127 w 1208"/>
                <a:gd name="T9" fmla="*/ 39 h 634"/>
                <a:gd name="T10" fmla="*/ 39 w 1208"/>
                <a:gd name="T11" fmla="*/ 127 h 634"/>
                <a:gd name="T12" fmla="*/ 0 w 1208"/>
                <a:gd name="T13" fmla="*/ 167 h 634"/>
                <a:gd name="T14" fmla="*/ 0 w 1208"/>
                <a:gd name="T15" fmla="*/ 467 h 634"/>
                <a:gd name="T16" fmla="*/ 39 w 1208"/>
                <a:gd name="T17" fmla="*/ 507 h 634"/>
                <a:gd name="T18" fmla="*/ 127 w 1208"/>
                <a:gd name="T19" fmla="*/ 595 h 634"/>
                <a:gd name="T20" fmla="*/ 167 w 1208"/>
                <a:gd name="T21" fmla="*/ 634 h 634"/>
                <a:gd name="T22" fmla="*/ 1041 w 1208"/>
                <a:gd name="T23" fmla="*/ 634 h 634"/>
                <a:gd name="T24" fmla="*/ 1081 w 1208"/>
                <a:gd name="T25" fmla="*/ 595 h 634"/>
                <a:gd name="T26" fmla="*/ 1169 w 1208"/>
                <a:gd name="T27" fmla="*/ 507 h 634"/>
                <a:gd name="T28" fmla="*/ 1208 w 1208"/>
                <a:gd name="T29" fmla="*/ 467 h 634"/>
                <a:gd name="T30" fmla="*/ 1208 w 1208"/>
                <a:gd name="T31" fmla="*/ 167 h 634"/>
                <a:gd name="T32" fmla="*/ 1169 w 1208"/>
                <a:gd name="T33" fmla="*/ 127 h 634"/>
                <a:gd name="T34" fmla="*/ 1129 w 1208"/>
                <a:gd name="T35" fmla="*/ 432 h 634"/>
                <a:gd name="T36" fmla="*/ 1006 w 1208"/>
                <a:gd name="T37" fmla="*/ 555 h 634"/>
                <a:gd name="T38" fmla="*/ 202 w 1208"/>
                <a:gd name="T39" fmla="*/ 555 h 634"/>
                <a:gd name="T40" fmla="*/ 79 w 1208"/>
                <a:gd name="T41" fmla="*/ 432 h 634"/>
                <a:gd name="T42" fmla="*/ 79 w 1208"/>
                <a:gd name="T43" fmla="*/ 202 h 634"/>
                <a:gd name="T44" fmla="*/ 202 w 1208"/>
                <a:gd name="T45" fmla="*/ 79 h 634"/>
                <a:gd name="T46" fmla="*/ 1006 w 1208"/>
                <a:gd name="T47" fmla="*/ 79 h 634"/>
                <a:gd name="T48" fmla="*/ 1129 w 1208"/>
                <a:gd name="T49" fmla="*/ 202 h 634"/>
                <a:gd name="T50" fmla="*/ 1129 w 1208"/>
                <a:gd name="T51" fmla="*/ 432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634">
                  <a:moveTo>
                    <a:pt x="1169" y="127"/>
                  </a:moveTo>
                  <a:cubicBezTo>
                    <a:pt x="1120" y="127"/>
                    <a:pt x="1081" y="88"/>
                    <a:pt x="1081" y="39"/>
                  </a:cubicBezTo>
                  <a:cubicBezTo>
                    <a:pt x="1081" y="17"/>
                    <a:pt x="1063" y="0"/>
                    <a:pt x="1041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45" y="0"/>
                    <a:pt x="127" y="17"/>
                    <a:pt x="127" y="39"/>
                  </a:cubicBezTo>
                  <a:cubicBezTo>
                    <a:pt x="127" y="88"/>
                    <a:pt x="88" y="127"/>
                    <a:pt x="39" y="127"/>
                  </a:cubicBezTo>
                  <a:cubicBezTo>
                    <a:pt x="17" y="127"/>
                    <a:pt x="0" y="145"/>
                    <a:pt x="0" y="167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0" y="489"/>
                    <a:pt x="17" y="507"/>
                    <a:pt x="39" y="507"/>
                  </a:cubicBezTo>
                  <a:cubicBezTo>
                    <a:pt x="88" y="507"/>
                    <a:pt x="127" y="546"/>
                    <a:pt x="127" y="595"/>
                  </a:cubicBezTo>
                  <a:cubicBezTo>
                    <a:pt x="127" y="617"/>
                    <a:pt x="145" y="634"/>
                    <a:pt x="167" y="634"/>
                  </a:cubicBezTo>
                  <a:cubicBezTo>
                    <a:pt x="1041" y="634"/>
                    <a:pt x="1041" y="634"/>
                    <a:pt x="1041" y="634"/>
                  </a:cubicBezTo>
                  <a:cubicBezTo>
                    <a:pt x="1063" y="634"/>
                    <a:pt x="1081" y="617"/>
                    <a:pt x="1081" y="595"/>
                  </a:cubicBezTo>
                  <a:cubicBezTo>
                    <a:pt x="1081" y="546"/>
                    <a:pt x="1120" y="507"/>
                    <a:pt x="1169" y="507"/>
                  </a:cubicBezTo>
                  <a:cubicBezTo>
                    <a:pt x="1191" y="507"/>
                    <a:pt x="1208" y="489"/>
                    <a:pt x="1208" y="467"/>
                  </a:cubicBezTo>
                  <a:cubicBezTo>
                    <a:pt x="1208" y="167"/>
                    <a:pt x="1208" y="167"/>
                    <a:pt x="1208" y="167"/>
                  </a:cubicBezTo>
                  <a:cubicBezTo>
                    <a:pt x="1208" y="145"/>
                    <a:pt x="1191" y="127"/>
                    <a:pt x="1169" y="127"/>
                  </a:cubicBezTo>
                  <a:close/>
                  <a:moveTo>
                    <a:pt x="1129" y="432"/>
                  </a:moveTo>
                  <a:cubicBezTo>
                    <a:pt x="1069" y="447"/>
                    <a:pt x="1021" y="495"/>
                    <a:pt x="1006" y="555"/>
                  </a:cubicBezTo>
                  <a:cubicBezTo>
                    <a:pt x="202" y="555"/>
                    <a:pt x="202" y="555"/>
                    <a:pt x="202" y="555"/>
                  </a:cubicBezTo>
                  <a:cubicBezTo>
                    <a:pt x="187" y="495"/>
                    <a:pt x="139" y="447"/>
                    <a:pt x="79" y="432"/>
                  </a:cubicBezTo>
                  <a:cubicBezTo>
                    <a:pt x="79" y="202"/>
                    <a:pt x="79" y="202"/>
                    <a:pt x="79" y="202"/>
                  </a:cubicBezTo>
                  <a:cubicBezTo>
                    <a:pt x="139" y="187"/>
                    <a:pt x="187" y="139"/>
                    <a:pt x="202" y="79"/>
                  </a:cubicBezTo>
                  <a:cubicBezTo>
                    <a:pt x="1006" y="79"/>
                    <a:pt x="1006" y="79"/>
                    <a:pt x="1006" y="79"/>
                  </a:cubicBezTo>
                  <a:cubicBezTo>
                    <a:pt x="1021" y="139"/>
                    <a:pt x="1069" y="187"/>
                    <a:pt x="1129" y="202"/>
                  </a:cubicBezTo>
                  <a:cubicBezTo>
                    <a:pt x="1129" y="432"/>
                    <a:pt x="1129" y="432"/>
                    <a:pt x="1129" y="4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13"/>
            <p:cNvSpPr>
              <a:spLocks/>
            </p:cNvSpPr>
            <p:nvPr/>
          </p:nvSpPr>
          <p:spPr bwMode="auto">
            <a:xfrm>
              <a:off x="3464829" y="3368967"/>
              <a:ext cx="32638" cy="85176"/>
            </a:xfrm>
            <a:custGeom>
              <a:avLst/>
              <a:gdLst>
                <a:gd name="T0" fmla="*/ 99 w 139"/>
                <a:gd name="T1" fmla="*/ 0 h 364"/>
                <a:gd name="T2" fmla="*/ 39 w 139"/>
                <a:gd name="T3" fmla="*/ 0 h 364"/>
                <a:gd name="T4" fmla="*/ 0 w 139"/>
                <a:gd name="T5" fmla="*/ 40 h 364"/>
                <a:gd name="T6" fmla="*/ 39 w 139"/>
                <a:gd name="T7" fmla="*/ 79 h 364"/>
                <a:gd name="T8" fmla="*/ 59 w 139"/>
                <a:gd name="T9" fmla="*/ 79 h 364"/>
                <a:gd name="T10" fmla="*/ 59 w 139"/>
                <a:gd name="T11" fmla="*/ 324 h 364"/>
                <a:gd name="T12" fmla="*/ 99 w 139"/>
                <a:gd name="T13" fmla="*/ 364 h 364"/>
                <a:gd name="T14" fmla="*/ 139 w 139"/>
                <a:gd name="T15" fmla="*/ 324 h 364"/>
                <a:gd name="T16" fmla="*/ 139 w 139"/>
                <a:gd name="T17" fmla="*/ 40 h 364"/>
                <a:gd name="T18" fmla="*/ 99 w 139"/>
                <a:gd name="T19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64">
                  <a:moveTo>
                    <a:pt x="9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79"/>
                    <a:pt x="39" y="79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59" y="324"/>
                    <a:pt x="59" y="324"/>
                    <a:pt x="59" y="324"/>
                  </a:cubicBezTo>
                  <a:cubicBezTo>
                    <a:pt x="59" y="346"/>
                    <a:pt x="77" y="364"/>
                    <a:pt x="99" y="364"/>
                  </a:cubicBezTo>
                  <a:cubicBezTo>
                    <a:pt x="121" y="364"/>
                    <a:pt x="139" y="346"/>
                    <a:pt x="139" y="324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18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14"/>
            <p:cNvSpPr>
              <a:spLocks noEditPoints="1"/>
            </p:cNvSpPr>
            <p:nvPr/>
          </p:nvSpPr>
          <p:spPr bwMode="auto">
            <a:xfrm>
              <a:off x="3518959" y="3368967"/>
              <a:ext cx="61295" cy="85176"/>
            </a:xfrm>
            <a:custGeom>
              <a:avLst/>
              <a:gdLst>
                <a:gd name="T0" fmla="*/ 222 w 262"/>
                <a:gd name="T1" fmla="*/ 0 h 364"/>
                <a:gd name="T2" fmla="*/ 40 w 262"/>
                <a:gd name="T3" fmla="*/ 0 h 364"/>
                <a:gd name="T4" fmla="*/ 0 w 262"/>
                <a:gd name="T5" fmla="*/ 40 h 364"/>
                <a:gd name="T6" fmla="*/ 0 w 262"/>
                <a:gd name="T7" fmla="*/ 324 h 364"/>
                <a:gd name="T8" fmla="*/ 40 w 262"/>
                <a:gd name="T9" fmla="*/ 364 h 364"/>
                <a:gd name="T10" fmla="*/ 222 w 262"/>
                <a:gd name="T11" fmla="*/ 364 h 364"/>
                <a:gd name="T12" fmla="*/ 262 w 262"/>
                <a:gd name="T13" fmla="*/ 324 h 364"/>
                <a:gd name="T14" fmla="*/ 262 w 262"/>
                <a:gd name="T15" fmla="*/ 40 h 364"/>
                <a:gd name="T16" fmla="*/ 222 w 262"/>
                <a:gd name="T17" fmla="*/ 0 h 364"/>
                <a:gd name="T18" fmla="*/ 183 w 262"/>
                <a:gd name="T19" fmla="*/ 285 h 364"/>
                <a:gd name="T20" fmla="*/ 80 w 262"/>
                <a:gd name="T21" fmla="*/ 285 h 364"/>
                <a:gd name="T22" fmla="*/ 80 w 262"/>
                <a:gd name="T23" fmla="*/ 79 h 364"/>
                <a:gd name="T24" fmla="*/ 183 w 262"/>
                <a:gd name="T25" fmla="*/ 79 h 364"/>
                <a:gd name="T26" fmla="*/ 183 w 262"/>
                <a:gd name="T27" fmla="*/ 285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2" h="364">
                  <a:moveTo>
                    <a:pt x="222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46"/>
                    <a:pt x="18" y="364"/>
                    <a:pt x="40" y="364"/>
                  </a:cubicBezTo>
                  <a:cubicBezTo>
                    <a:pt x="222" y="364"/>
                    <a:pt x="222" y="364"/>
                    <a:pt x="222" y="364"/>
                  </a:cubicBezTo>
                  <a:cubicBezTo>
                    <a:pt x="244" y="364"/>
                    <a:pt x="262" y="346"/>
                    <a:pt x="262" y="324"/>
                  </a:cubicBezTo>
                  <a:cubicBezTo>
                    <a:pt x="262" y="40"/>
                    <a:pt x="262" y="40"/>
                    <a:pt x="262" y="40"/>
                  </a:cubicBezTo>
                  <a:cubicBezTo>
                    <a:pt x="262" y="18"/>
                    <a:pt x="244" y="0"/>
                    <a:pt x="222" y="0"/>
                  </a:cubicBezTo>
                  <a:close/>
                  <a:moveTo>
                    <a:pt x="183" y="285"/>
                  </a:moveTo>
                  <a:cubicBezTo>
                    <a:pt x="80" y="285"/>
                    <a:pt x="80" y="285"/>
                    <a:pt x="80" y="28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183" y="79"/>
                    <a:pt x="183" y="79"/>
                    <a:pt x="183" y="79"/>
                  </a:cubicBezTo>
                  <a:lnTo>
                    <a:pt x="183" y="2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97" name="Rectangle 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83272" y="969860"/>
            <a:ext cx="2834295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19000">
                <a:srgbClr val="85E0E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6" name="Oval 8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98204" y="969860"/>
            <a:ext cx="746432" cy="746432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Freeform 18" descr="This is an icon of a human being. "/>
          <p:cNvSpPr>
            <a:spLocks noEditPoints="1"/>
          </p:cNvSpPr>
          <p:nvPr/>
        </p:nvSpPr>
        <p:spPr bwMode="auto">
          <a:xfrm>
            <a:off x="4749270" y="1182277"/>
            <a:ext cx="244300" cy="321597"/>
          </a:xfrm>
          <a:custGeom>
            <a:avLst/>
            <a:gdLst>
              <a:gd name="T0" fmla="*/ 980 w 1559"/>
              <a:gd name="T1" fmla="*/ 1084 h 2048"/>
              <a:gd name="T2" fmla="*/ 1202 w 1559"/>
              <a:gd name="T3" fmla="*/ 678 h 2048"/>
              <a:gd name="T4" fmla="*/ 1252 w 1559"/>
              <a:gd name="T5" fmla="*/ 469 h 2048"/>
              <a:gd name="T6" fmla="*/ 637 w 1559"/>
              <a:gd name="T7" fmla="*/ 43 h 2048"/>
              <a:gd name="T8" fmla="*/ 348 w 1559"/>
              <a:gd name="T9" fmla="*/ 260 h 2048"/>
              <a:gd name="T10" fmla="*/ 346 w 1559"/>
              <a:gd name="T11" fmla="*/ 666 h 2048"/>
              <a:gd name="T12" fmla="*/ 578 w 1559"/>
              <a:gd name="T13" fmla="*/ 1084 h 2048"/>
              <a:gd name="T14" fmla="*/ 0 w 1559"/>
              <a:gd name="T15" fmla="*/ 1646 h 2048"/>
              <a:gd name="T16" fmla="*/ 46 w 1559"/>
              <a:gd name="T17" fmla="*/ 2048 h 2048"/>
              <a:gd name="T18" fmla="*/ 1107 w 1559"/>
              <a:gd name="T19" fmla="*/ 2048 h 2048"/>
              <a:gd name="T20" fmla="*/ 1559 w 1559"/>
              <a:gd name="T21" fmla="*/ 2002 h 2048"/>
              <a:gd name="T22" fmla="*/ 1253 w 1559"/>
              <a:gd name="T23" fmla="*/ 1330 h 2048"/>
              <a:gd name="T24" fmla="*/ 651 w 1559"/>
              <a:gd name="T25" fmla="*/ 134 h 2048"/>
              <a:gd name="T26" fmla="*/ 818 w 1559"/>
              <a:gd name="T27" fmla="*/ 92 h 2048"/>
              <a:gd name="T28" fmla="*/ 1160 w 1559"/>
              <a:gd name="T29" fmla="*/ 487 h 2048"/>
              <a:gd name="T30" fmla="*/ 702 w 1559"/>
              <a:gd name="T31" fmla="*/ 427 h 2048"/>
              <a:gd name="T32" fmla="*/ 622 w 1559"/>
              <a:gd name="T33" fmla="*/ 373 h 2048"/>
              <a:gd name="T34" fmla="*/ 515 w 1559"/>
              <a:gd name="T35" fmla="*/ 380 h 2048"/>
              <a:gd name="T36" fmla="*/ 599 w 1559"/>
              <a:gd name="T37" fmla="*/ 143 h 2048"/>
              <a:gd name="T38" fmla="*/ 447 w 1559"/>
              <a:gd name="T39" fmla="*/ 660 h 2048"/>
              <a:gd name="T40" fmla="*/ 595 w 1559"/>
              <a:gd name="T41" fmla="*/ 484 h 2048"/>
              <a:gd name="T42" fmla="*/ 1016 w 1559"/>
              <a:gd name="T43" fmla="*/ 519 h 2048"/>
              <a:gd name="T44" fmla="*/ 1116 w 1559"/>
              <a:gd name="T45" fmla="*/ 585 h 2048"/>
              <a:gd name="T46" fmla="*/ 558 w 1559"/>
              <a:gd name="T47" fmla="*/ 941 h 2048"/>
              <a:gd name="T48" fmla="*/ 779 w 1559"/>
              <a:gd name="T49" fmla="*/ 1149 h 2048"/>
              <a:gd name="T50" fmla="*/ 1028 w 1559"/>
              <a:gd name="T51" fmla="*/ 1347 h 2048"/>
              <a:gd name="T52" fmla="*/ 779 w 1559"/>
              <a:gd name="T53" fmla="*/ 1695 h 2048"/>
              <a:gd name="T54" fmla="*/ 530 w 1559"/>
              <a:gd name="T55" fmla="*/ 1347 h 2048"/>
              <a:gd name="T56" fmla="*/ 1466 w 1559"/>
              <a:gd name="T57" fmla="*/ 1956 h 2048"/>
              <a:gd name="T58" fmla="*/ 451 w 1559"/>
              <a:gd name="T59" fmla="*/ 1956 h 2048"/>
              <a:gd name="T60" fmla="*/ 92 w 1559"/>
              <a:gd name="T61" fmla="*/ 1646 h 2048"/>
              <a:gd name="T62" fmla="*/ 451 w 1559"/>
              <a:gd name="T63" fmla="*/ 1393 h 2048"/>
              <a:gd name="T64" fmla="*/ 779 w 1559"/>
              <a:gd name="T65" fmla="*/ 1787 h 2048"/>
              <a:gd name="T66" fmla="*/ 861 w 1559"/>
              <a:gd name="T67" fmla="*/ 1744 h 2048"/>
              <a:gd name="T68" fmla="*/ 1242 w 1559"/>
              <a:gd name="T69" fmla="*/ 1422 h 2048"/>
              <a:gd name="T70" fmla="*/ 1466 w 1559"/>
              <a:gd name="T71" fmla="*/ 1956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9" h="2048">
                <a:moveTo>
                  <a:pt x="1253" y="1330"/>
                </a:moveTo>
                <a:cubicBezTo>
                  <a:pt x="1251" y="1330"/>
                  <a:pt x="1015" y="1337"/>
                  <a:pt x="980" y="1084"/>
                </a:cubicBezTo>
                <a:cubicBezTo>
                  <a:pt x="1019" y="1057"/>
                  <a:pt x="1055" y="1022"/>
                  <a:pt x="1087" y="979"/>
                </a:cubicBezTo>
                <a:cubicBezTo>
                  <a:pt x="1148" y="895"/>
                  <a:pt x="1188" y="791"/>
                  <a:pt x="1202" y="678"/>
                </a:cubicBezTo>
                <a:cubicBezTo>
                  <a:pt x="1207" y="674"/>
                  <a:pt x="1211" y="668"/>
                  <a:pt x="1214" y="662"/>
                </a:cubicBezTo>
                <a:cubicBezTo>
                  <a:pt x="1239" y="601"/>
                  <a:pt x="1252" y="536"/>
                  <a:pt x="1252" y="469"/>
                </a:cubicBezTo>
                <a:cubicBezTo>
                  <a:pt x="1252" y="210"/>
                  <a:pt x="1057" y="0"/>
                  <a:pt x="818" y="0"/>
                </a:cubicBezTo>
                <a:cubicBezTo>
                  <a:pt x="755" y="0"/>
                  <a:pt x="694" y="14"/>
                  <a:pt x="637" y="43"/>
                </a:cubicBezTo>
                <a:cubicBezTo>
                  <a:pt x="615" y="45"/>
                  <a:pt x="594" y="48"/>
                  <a:pt x="573" y="54"/>
                </a:cubicBezTo>
                <a:cubicBezTo>
                  <a:pt x="475" y="83"/>
                  <a:pt x="395" y="156"/>
                  <a:pt x="348" y="260"/>
                </a:cubicBezTo>
                <a:cubicBezTo>
                  <a:pt x="302" y="361"/>
                  <a:pt x="293" y="480"/>
                  <a:pt x="322" y="595"/>
                </a:cubicBezTo>
                <a:cubicBezTo>
                  <a:pt x="328" y="619"/>
                  <a:pt x="336" y="643"/>
                  <a:pt x="346" y="666"/>
                </a:cubicBezTo>
                <a:cubicBezTo>
                  <a:pt x="348" y="672"/>
                  <a:pt x="352" y="677"/>
                  <a:pt x="356" y="681"/>
                </a:cubicBezTo>
                <a:cubicBezTo>
                  <a:pt x="379" y="858"/>
                  <a:pt x="463" y="1004"/>
                  <a:pt x="578" y="1084"/>
                </a:cubicBezTo>
                <a:cubicBezTo>
                  <a:pt x="542" y="1337"/>
                  <a:pt x="307" y="1330"/>
                  <a:pt x="305" y="1330"/>
                </a:cubicBezTo>
                <a:cubicBezTo>
                  <a:pt x="136" y="1336"/>
                  <a:pt x="0" y="1475"/>
                  <a:pt x="0" y="1646"/>
                </a:cubicBezTo>
                <a:cubicBezTo>
                  <a:pt x="0" y="2002"/>
                  <a:pt x="0" y="2002"/>
                  <a:pt x="0" y="2002"/>
                </a:cubicBezTo>
                <a:cubicBezTo>
                  <a:pt x="0" y="2027"/>
                  <a:pt x="20" y="2048"/>
                  <a:pt x="46" y="2048"/>
                </a:cubicBezTo>
                <a:cubicBezTo>
                  <a:pt x="451" y="2048"/>
                  <a:pt x="451" y="2048"/>
                  <a:pt x="451" y="2048"/>
                </a:cubicBezTo>
                <a:cubicBezTo>
                  <a:pt x="1107" y="2048"/>
                  <a:pt x="1107" y="2048"/>
                  <a:pt x="1107" y="2048"/>
                </a:cubicBezTo>
                <a:cubicBezTo>
                  <a:pt x="1512" y="2048"/>
                  <a:pt x="1512" y="2048"/>
                  <a:pt x="1512" y="2048"/>
                </a:cubicBezTo>
                <a:cubicBezTo>
                  <a:pt x="1538" y="2048"/>
                  <a:pt x="1559" y="2027"/>
                  <a:pt x="1559" y="2002"/>
                </a:cubicBezTo>
                <a:cubicBezTo>
                  <a:pt x="1559" y="1646"/>
                  <a:pt x="1559" y="1646"/>
                  <a:pt x="1559" y="1646"/>
                </a:cubicBezTo>
                <a:cubicBezTo>
                  <a:pt x="1558" y="1475"/>
                  <a:pt x="1422" y="1336"/>
                  <a:pt x="1253" y="1330"/>
                </a:cubicBezTo>
                <a:close/>
                <a:moveTo>
                  <a:pt x="599" y="143"/>
                </a:moveTo>
                <a:cubicBezTo>
                  <a:pt x="615" y="138"/>
                  <a:pt x="633" y="135"/>
                  <a:pt x="651" y="134"/>
                </a:cubicBezTo>
                <a:cubicBezTo>
                  <a:pt x="658" y="134"/>
                  <a:pt x="665" y="132"/>
                  <a:pt x="671" y="129"/>
                </a:cubicBezTo>
                <a:cubicBezTo>
                  <a:pt x="717" y="105"/>
                  <a:pt x="767" y="92"/>
                  <a:pt x="818" y="92"/>
                </a:cubicBezTo>
                <a:cubicBezTo>
                  <a:pt x="1006" y="92"/>
                  <a:pt x="1160" y="261"/>
                  <a:pt x="1160" y="469"/>
                </a:cubicBezTo>
                <a:cubicBezTo>
                  <a:pt x="1160" y="475"/>
                  <a:pt x="1160" y="481"/>
                  <a:pt x="1160" y="487"/>
                </a:cubicBezTo>
                <a:cubicBezTo>
                  <a:pt x="1123" y="450"/>
                  <a:pt x="1072" y="427"/>
                  <a:pt x="1016" y="427"/>
                </a:cubicBezTo>
                <a:cubicBezTo>
                  <a:pt x="702" y="427"/>
                  <a:pt x="702" y="427"/>
                  <a:pt x="702" y="427"/>
                </a:cubicBezTo>
                <a:cubicBezTo>
                  <a:pt x="683" y="427"/>
                  <a:pt x="665" y="421"/>
                  <a:pt x="650" y="410"/>
                </a:cubicBezTo>
                <a:cubicBezTo>
                  <a:pt x="638" y="400"/>
                  <a:pt x="628" y="388"/>
                  <a:pt x="622" y="373"/>
                </a:cubicBezTo>
                <a:cubicBezTo>
                  <a:pt x="613" y="350"/>
                  <a:pt x="590" y="336"/>
                  <a:pt x="566" y="338"/>
                </a:cubicBezTo>
                <a:cubicBezTo>
                  <a:pt x="542" y="339"/>
                  <a:pt x="521" y="356"/>
                  <a:pt x="515" y="380"/>
                </a:cubicBezTo>
                <a:cubicBezTo>
                  <a:pt x="497" y="450"/>
                  <a:pt x="460" y="515"/>
                  <a:pt x="410" y="567"/>
                </a:cubicBezTo>
                <a:cubicBezTo>
                  <a:pt x="364" y="376"/>
                  <a:pt x="448" y="187"/>
                  <a:pt x="599" y="143"/>
                </a:cubicBezTo>
                <a:close/>
                <a:moveTo>
                  <a:pt x="558" y="941"/>
                </a:moveTo>
                <a:cubicBezTo>
                  <a:pt x="498" y="867"/>
                  <a:pt x="459" y="768"/>
                  <a:pt x="447" y="660"/>
                </a:cubicBezTo>
                <a:cubicBezTo>
                  <a:pt x="505" y="608"/>
                  <a:pt x="551" y="543"/>
                  <a:pt x="581" y="472"/>
                </a:cubicBezTo>
                <a:cubicBezTo>
                  <a:pt x="585" y="476"/>
                  <a:pt x="590" y="480"/>
                  <a:pt x="595" y="484"/>
                </a:cubicBezTo>
                <a:cubicBezTo>
                  <a:pt x="626" y="507"/>
                  <a:pt x="663" y="519"/>
                  <a:pt x="702" y="519"/>
                </a:cubicBezTo>
                <a:cubicBezTo>
                  <a:pt x="1016" y="519"/>
                  <a:pt x="1016" y="519"/>
                  <a:pt x="1016" y="519"/>
                </a:cubicBezTo>
                <a:cubicBezTo>
                  <a:pt x="1060" y="519"/>
                  <a:pt x="1099" y="546"/>
                  <a:pt x="1116" y="584"/>
                </a:cubicBezTo>
                <a:cubicBezTo>
                  <a:pt x="1116" y="584"/>
                  <a:pt x="1116" y="585"/>
                  <a:pt x="1116" y="585"/>
                </a:cubicBezTo>
                <a:cubicBezTo>
                  <a:pt x="1116" y="845"/>
                  <a:pt x="965" y="1057"/>
                  <a:pt x="779" y="1057"/>
                </a:cubicBezTo>
                <a:cubicBezTo>
                  <a:pt x="698" y="1057"/>
                  <a:pt x="620" y="1016"/>
                  <a:pt x="558" y="941"/>
                </a:cubicBezTo>
                <a:close/>
                <a:moveTo>
                  <a:pt x="664" y="1129"/>
                </a:moveTo>
                <a:cubicBezTo>
                  <a:pt x="701" y="1142"/>
                  <a:pt x="739" y="1149"/>
                  <a:pt x="779" y="1149"/>
                </a:cubicBezTo>
                <a:cubicBezTo>
                  <a:pt x="818" y="1149"/>
                  <a:pt x="857" y="1142"/>
                  <a:pt x="894" y="1129"/>
                </a:cubicBezTo>
                <a:cubicBezTo>
                  <a:pt x="911" y="1217"/>
                  <a:pt x="959" y="1294"/>
                  <a:pt x="1028" y="1347"/>
                </a:cubicBezTo>
                <a:cubicBezTo>
                  <a:pt x="786" y="1691"/>
                  <a:pt x="786" y="1691"/>
                  <a:pt x="786" y="1691"/>
                </a:cubicBezTo>
                <a:cubicBezTo>
                  <a:pt x="784" y="1694"/>
                  <a:pt x="782" y="1695"/>
                  <a:pt x="779" y="1695"/>
                </a:cubicBezTo>
                <a:cubicBezTo>
                  <a:pt x="776" y="1695"/>
                  <a:pt x="774" y="1694"/>
                  <a:pt x="773" y="1691"/>
                </a:cubicBezTo>
                <a:cubicBezTo>
                  <a:pt x="530" y="1347"/>
                  <a:pt x="530" y="1347"/>
                  <a:pt x="530" y="1347"/>
                </a:cubicBezTo>
                <a:cubicBezTo>
                  <a:pt x="599" y="1294"/>
                  <a:pt x="648" y="1217"/>
                  <a:pt x="664" y="1129"/>
                </a:cubicBezTo>
                <a:close/>
                <a:moveTo>
                  <a:pt x="1466" y="1956"/>
                </a:moveTo>
                <a:cubicBezTo>
                  <a:pt x="1107" y="1956"/>
                  <a:pt x="1107" y="1956"/>
                  <a:pt x="1107" y="1956"/>
                </a:cubicBezTo>
                <a:cubicBezTo>
                  <a:pt x="451" y="1956"/>
                  <a:pt x="451" y="1956"/>
                  <a:pt x="451" y="1956"/>
                </a:cubicBezTo>
                <a:cubicBezTo>
                  <a:pt x="92" y="1956"/>
                  <a:pt x="92" y="1956"/>
                  <a:pt x="92" y="1956"/>
                </a:cubicBezTo>
                <a:cubicBezTo>
                  <a:pt x="92" y="1646"/>
                  <a:pt x="92" y="1646"/>
                  <a:pt x="92" y="1646"/>
                </a:cubicBezTo>
                <a:cubicBezTo>
                  <a:pt x="92" y="1522"/>
                  <a:pt x="192" y="1422"/>
                  <a:pt x="316" y="1422"/>
                </a:cubicBezTo>
                <a:cubicBezTo>
                  <a:pt x="318" y="1422"/>
                  <a:pt x="392" y="1420"/>
                  <a:pt x="451" y="1393"/>
                </a:cubicBezTo>
                <a:cubicBezTo>
                  <a:pt x="697" y="1744"/>
                  <a:pt x="697" y="1744"/>
                  <a:pt x="697" y="1744"/>
                </a:cubicBezTo>
                <a:cubicBezTo>
                  <a:pt x="716" y="1771"/>
                  <a:pt x="746" y="1787"/>
                  <a:pt x="779" y="1787"/>
                </a:cubicBezTo>
                <a:cubicBezTo>
                  <a:pt x="779" y="1787"/>
                  <a:pt x="779" y="1787"/>
                  <a:pt x="779" y="1787"/>
                </a:cubicBezTo>
                <a:cubicBezTo>
                  <a:pt x="812" y="1787"/>
                  <a:pt x="842" y="1771"/>
                  <a:pt x="861" y="1744"/>
                </a:cubicBezTo>
                <a:cubicBezTo>
                  <a:pt x="1108" y="1393"/>
                  <a:pt x="1108" y="1393"/>
                  <a:pt x="1108" y="1393"/>
                </a:cubicBezTo>
                <a:cubicBezTo>
                  <a:pt x="1174" y="1422"/>
                  <a:pt x="1240" y="1422"/>
                  <a:pt x="1242" y="1422"/>
                </a:cubicBezTo>
                <a:cubicBezTo>
                  <a:pt x="1366" y="1422"/>
                  <a:pt x="1466" y="1522"/>
                  <a:pt x="1466" y="1646"/>
                </a:cubicBezTo>
                <a:cubicBezTo>
                  <a:pt x="1466" y="1956"/>
                  <a:pt x="1466" y="1956"/>
                  <a:pt x="1466" y="19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9" name="TextBox 108"/>
          <p:cNvSpPr txBox="1"/>
          <p:nvPr/>
        </p:nvSpPr>
        <p:spPr>
          <a:xfrm>
            <a:off x="5366785" y="1147770"/>
            <a:ext cx="2125582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2000" dirty="0"/>
              <a:t>Best Profit Margin</a:t>
            </a:r>
          </a:p>
        </p:txBody>
      </p:sp>
      <p:sp>
        <p:nvSpPr>
          <p:cNvPr id="98" name="Rectangle 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70557" y="969860"/>
            <a:ext cx="283804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18000">
                <a:srgbClr val="DBDB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Oval 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97342" y="969860"/>
            <a:ext cx="746432" cy="746432"/>
          </a:xfrm>
          <a:prstGeom prst="ellipse">
            <a:avLst/>
          </a:prstGeom>
          <a:solidFill>
            <a:srgbClr val="BABABA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7" name="Group 86" descr="This is an icon of a chart. "/>
          <p:cNvGrpSpPr/>
          <p:nvPr/>
        </p:nvGrpSpPr>
        <p:grpSpPr>
          <a:xfrm>
            <a:off x="8574429" y="1249829"/>
            <a:ext cx="392258" cy="186494"/>
            <a:chOff x="4254500" y="2100263"/>
            <a:chExt cx="1906588" cy="906463"/>
          </a:xfrm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1180207" y="5424033"/>
            <a:ext cx="246012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b="1" dirty="0"/>
              <a:t>Chart total profit: $1,140,886</a:t>
            </a:r>
            <a:r>
              <a:rPr lang="en-US" dirty="0"/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3660423" y="197392"/>
            <a:ext cx="4154984" cy="98488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Model/Make insights</a:t>
            </a:r>
          </a:p>
          <a:p>
            <a:pPr algn="ctr">
              <a:tabLst>
                <a:tab pos="347663" algn="l"/>
              </a:tabLst>
            </a:pPr>
            <a:endParaRPr lang="en-US" sz="3200" b="1" dirty="0">
              <a:solidFill>
                <a:srgbClr val="30353F"/>
              </a:solidFill>
              <a:latin typeface="+mj-lt"/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  <p:graphicFrame>
        <p:nvGraphicFramePr>
          <p:cNvPr id="45" name="Chart 44">
            <a:extLst>
              <a:ext uri="{FF2B5EF4-FFF2-40B4-BE49-F238E27FC236}">
                <a16:creationId xmlns:a16="http://schemas.microsoft.com/office/drawing/2014/main" id="{B73AC27A-6812-4C56-B6A6-19B6D2BAA98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876396"/>
              </p:ext>
            </p:extLst>
          </p:nvPr>
        </p:nvGraphicFramePr>
        <p:xfrm>
          <a:off x="550183" y="1883451"/>
          <a:ext cx="3635813" cy="33934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FB8E73CF-46D8-4200-9359-CAC9E55DCED2}"/>
              </a:ext>
            </a:extLst>
          </p:cNvPr>
          <p:cNvSpPr txBox="1"/>
          <p:nvPr/>
        </p:nvSpPr>
        <p:spPr>
          <a:xfrm>
            <a:off x="5199515" y="5334773"/>
            <a:ext cx="246012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b="1" dirty="0"/>
              <a:t>Chart total revenue: </a:t>
            </a:r>
            <a:r>
              <a:rPr lang="en-US" dirty="0"/>
              <a:t>$</a:t>
            </a:r>
            <a:r>
              <a:rPr lang="en-US" b="1" dirty="0"/>
              <a:t>65,560</a:t>
            </a:r>
            <a:r>
              <a:rPr lang="en-US" dirty="0"/>
              <a:t> 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6287611-59BD-47D8-B424-FF38BCCA31B7}"/>
              </a:ext>
            </a:extLst>
          </p:cNvPr>
          <p:cNvSpPr txBox="1"/>
          <p:nvPr/>
        </p:nvSpPr>
        <p:spPr>
          <a:xfrm>
            <a:off x="8764392" y="5315878"/>
            <a:ext cx="246012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b="1" dirty="0"/>
              <a:t>Chart total profit:</a:t>
            </a:r>
          </a:p>
          <a:p>
            <a:pPr algn="ctr"/>
            <a:r>
              <a:rPr lang="en-US" b="1" dirty="0"/>
              <a:t>$4,429.68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00109FC-A0C8-4046-86A8-C88759BD218F}"/>
              </a:ext>
            </a:extLst>
          </p:cNvPr>
          <p:cNvSpPr/>
          <p:nvPr/>
        </p:nvSpPr>
        <p:spPr>
          <a:xfrm>
            <a:off x="1557612" y="1147770"/>
            <a:ext cx="16209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Highest Profit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ED75DBD-EC9F-4EE8-B78D-C88D816BFF40}"/>
              </a:ext>
            </a:extLst>
          </p:cNvPr>
          <p:cNvSpPr txBox="1"/>
          <p:nvPr/>
        </p:nvSpPr>
        <p:spPr>
          <a:xfrm>
            <a:off x="9179637" y="1157401"/>
            <a:ext cx="2354401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000" dirty="0"/>
              <a:t>Worst Profit</a:t>
            </a:r>
          </a:p>
          <a:p>
            <a:pPr algn="ctr"/>
            <a:endParaRPr lang="en-US" sz="2000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E67630B3-1563-4A7F-94BC-7B6EBF3B799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6744745"/>
              </p:ext>
            </p:extLst>
          </p:nvPr>
        </p:nvGraphicFramePr>
        <p:xfrm>
          <a:off x="8272565" y="1923699"/>
          <a:ext cx="3681899" cy="33531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610CE-5430-4F41-8B9D-425934C94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186" y="285750"/>
            <a:ext cx="5040314" cy="676276"/>
          </a:xfrm>
        </p:spPr>
        <p:txBody>
          <a:bodyPr>
            <a:normAutofit/>
          </a:bodyPr>
          <a:lstStyle/>
          <a:p>
            <a:r>
              <a:rPr lang="en-US" sz="3200" dirty="0"/>
              <a:t>Compared strategies: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DF9DF-5771-4399-A0D9-40A90B605A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000" y="5767388"/>
            <a:ext cx="4011614" cy="438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*Projections calculated on averages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1BD66F6-BA1D-4E98-BE8A-61A7911DE2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173229"/>
              </p:ext>
            </p:extLst>
          </p:nvPr>
        </p:nvGraphicFramePr>
        <p:xfrm>
          <a:off x="381000" y="1331601"/>
          <a:ext cx="11363326" cy="4316724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1615992">
                  <a:extLst>
                    <a:ext uri="{9D8B030D-6E8A-4147-A177-3AD203B41FA5}">
                      <a16:colId xmlns:a16="http://schemas.microsoft.com/office/drawing/2014/main" val="436822393"/>
                    </a:ext>
                  </a:extLst>
                </a:gridCol>
                <a:gridCol w="1707106">
                  <a:extLst>
                    <a:ext uri="{9D8B030D-6E8A-4147-A177-3AD203B41FA5}">
                      <a16:colId xmlns:a16="http://schemas.microsoft.com/office/drawing/2014/main" val="1526409333"/>
                    </a:ext>
                  </a:extLst>
                </a:gridCol>
                <a:gridCol w="2162955">
                  <a:extLst>
                    <a:ext uri="{9D8B030D-6E8A-4147-A177-3AD203B41FA5}">
                      <a16:colId xmlns:a16="http://schemas.microsoft.com/office/drawing/2014/main" val="3525681639"/>
                    </a:ext>
                  </a:extLst>
                </a:gridCol>
                <a:gridCol w="2467048">
                  <a:extLst>
                    <a:ext uri="{9D8B030D-6E8A-4147-A177-3AD203B41FA5}">
                      <a16:colId xmlns:a16="http://schemas.microsoft.com/office/drawing/2014/main" val="3585285940"/>
                    </a:ext>
                  </a:extLst>
                </a:gridCol>
                <a:gridCol w="2058519">
                  <a:extLst>
                    <a:ext uri="{9D8B030D-6E8A-4147-A177-3AD203B41FA5}">
                      <a16:colId xmlns:a16="http://schemas.microsoft.com/office/drawing/2014/main" val="353294914"/>
                    </a:ext>
                  </a:extLst>
                </a:gridCol>
                <a:gridCol w="1351706">
                  <a:extLst>
                    <a:ext uri="{9D8B030D-6E8A-4147-A177-3AD203B41FA5}">
                      <a16:colId xmlns:a16="http://schemas.microsoft.com/office/drawing/2014/main" val="225852140"/>
                    </a:ext>
                  </a:extLst>
                </a:gridCol>
              </a:tblGrid>
              <a:tr h="611845">
                <a:tc>
                  <a:txBody>
                    <a:bodyPr/>
                    <a:lstStyle/>
                    <a:p>
                      <a:pPr algn="l" fontAlgn="b"/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2019 actual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Increase Top 220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Decrease Bottom 215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Increase &gt;30% Margin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First 2 Combined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504219716"/>
                  </a:ext>
                </a:extLst>
              </a:tr>
              <a:tr h="61184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>
                          <a:effectLst/>
                        </a:rPr>
                        <a:t>Gross revenue</a:t>
                      </a:r>
                      <a:endParaRPr lang="en-US" sz="1600" b="1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$64,866,040.00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$68,662,332.08 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$64,756,616.04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$65,773,596.00</a:t>
                      </a:r>
                      <a:endParaRPr lang="en-US" sz="1600" b="0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$69,116,110.08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990782302"/>
                  </a:ext>
                </a:extLst>
              </a:tr>
              <a:tr h="625664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Inventory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38842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41075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38772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39382</a:t>
                      </a:r>
                      <a:endParaRPr lang="en-US" sz="1600" b="0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41345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698473279"/>
                  </a:ext>
                </a:extLst>
              </a:tr>
              <a:tr h="61184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Avg. revenue/unit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$1,670.00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u="none" strike="noStrike" dirty="0">
                          <a:effectLst/>
                        </a:rPr>
                        <a:t>$1,671.64 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$1670.19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$1670.13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$1,671.69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471335718"/>
                  </a:ext>
                </a:extLst>
              </a:tr>
              <a:tr h="63183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Margin: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59%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61%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%59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/>
                        <a:t>59%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61%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15812206"/>
                  </a:ext>
                </a:extLst>
              </a:tr>
              <a:tr h="61184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Total costs</a:t>
                      </a:r>
                      <a:endParaRPr lang="en-US" sz="16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$26,762,452.72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61%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$26,762,452.72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u="none" strike="noStrike" dirty="0">
                          <a:effectLst/>
                        </a:rPr>
                        <a:t>$26,762,452.72 </a:t>
                      </a:r>
                      <a:endParaRPr lang="en-US" sz="1600" b="0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$26,771,952.78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995537523"/>
                  </a:ext>
                </a:extLst>
              </a:tr>
              <a:tr h="611845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Net Revenue: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$38,103,587.28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u="none" strike="noStrike" dirty="0">
                          <a:effectLst/>
                        </a:rPr>
                        <a:t>$41,890,379.30 </a:t>
                      </a:r>
                      <a:endParaRPr lang="en-US" sz="1600" dirty="0">
                        <a:solidFill>
                          <a:schemeClr val="bg1"/>
                        </a:solidFill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$37,994,163.32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$</a:t>
                      </a:r>
                      <a:r>
                        <a:rPr lang="en-US" sz="1600" u="none" strike="noStrike" dirty="0">
                          <a:effectLst/>
                        </a:rPr>
                        <a:t>39,011,143.28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$42,344,157.30 </a:t>
                      </a:r>
                      <a:endParaRPr lang="en-US" sz="16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51074902"/>
                  </a:ext>
                </a:extLst>
              </a:tr>
            </a:tbl>
          </a:graphicData>
        </a:graphic>
      </p:graphicFrame>
      <p:sp>
        <p:nvSpPr>
          <p:cNvPr id="30" name="Title 1">
            <a:extLst>
              <a:ext uri="{FF2B5EF4-FFF2-40B4-BE49-F238E27FC236}">
                <a16:creationId xmlns:a16="http://schemas.microsoft.com/office/drawing/2014/main" id="{5A132927-4C84-411B-BCF5-BE678083A244}"/>
              </a:ext>
            </a:extLst>
          </p:cNvPr>
          <p:cNvSpPr txBox="1">
            <a:spLocks/>
          </p:cNvSpPr>
          <p:nvPr/>
        </p:nvSpPr>
        <p:spPr>
          <a:xfrm>
            <a:off x="3276520" y="5648325"/>
            <a:ext cx="5040314" cy="67627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7166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" name="Elbow Connector 1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107763" y="1547085"/>
            <a:ext cx="2200709" cy="10907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0" name="Chart 229" descr="This is a chart. "/>
          <p:cNvGraphicFramePr/>
          <p:nvPr>
            <p:extLst>
              <p:ext uri="{D42A27DB-BD31-4B8C-83A1-F6EECF244321}">
                <p14:modId xmlns:p14="http://schemas.microsoft.com/office/powerpoint/2010/main" val="2506420294"/>
              </p:ext>
            </p:extLst>
          </p:nvPr>
        </p:nvGraphicFramePr>
        <p:xfrm>
          <a:off x="5864772" y="606530"/>
          <a:ext cx="5304167" cy="30604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2" name="Group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039475" y="4722478"/>
            <a:ext cx="499689" cy="499688"/>
            <a:chOff x="6592808" y="4268642"/>
            <a:chExt cx="499689" cy="499687"/>
          </a:xfrm>
        </p:grpSpPr>
        <p:sp>
          <p:nvSpPr>
            <p:cNvPr id="220" name="Oval 219"/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6" name="Group 235"/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40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1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608074" y="4162467"/>
            <a:ext cx="499689" cy="499687"/>
            <a:chOff x="6592808" y="4975580"/>
            <a:chExt cx="499689" cy="499687"/>
          </a:xfrm>
        </p:grpSpPr>
        <p:sp>
          <p:nvSpPr>
            <p:cNvPr id="221" name="Oval 220"/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7" name="Group 246"/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248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9" name="Freeform 189" descr="This is an icon symbolizing geographic location.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959999" y="133850"/>
            <a:ext cx="3558667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dirty="0">
                <a:latin typeface="+mj-lt"/>
              </a:rPr>
              <a:t>Additional insights</a:t>
            </a:r>
          </a:p>
        </p:txBody>
      </p:sp>
      <p:sp>
        <p:nvSpPr>
          <p:cNvPr id="40" name="Title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8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4CFA93C-024A-4ED8-A27E-80CC282CCB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7702123"/>
              </p:ext>
            </p:extLst>
          </p:nvPr>
        </p:nvGraphicFramePr>
        <p:xfrm>
          <a:off x="262759" y="4250629"/>
          <a:ext cx="3215458" cy="2209192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2100263">
                  <a:extLst>
                    <a:ext uri="{9D8B030D-6E8A-4147-A177-3AD203B41FA5}">
                      <a16:colId xmlns:a16="http://schemas.microsoft.com/office/drawing/2014/main" val="105810896"/>
                    </a:ext>
                  </a:extLst>
                </a:gridCol>
                <a:gridCol w="1115195">
                  <a:extLst>
                    <a:ext uri="{9D8B030D-6E8A-4147-A177-3AD203B41FA5}">
                      <a16:colId xmlns:a16="http://schemas.microsoft.com/office/drawing/2014/main" val="1041365459"/>
                    </a:ext>
                  </a:extLst>
                </a:gridCol>
              </a:tblGrid>
              <a:tr h="2959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Fort Worth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rgbClr val="515A6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Profit</a:t>
                      </a:r>
                      <a:endParaRPr 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rgbClr val="515A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8798544"/>
                  </a:ext>
                </a:extLst>
              </a:tr>
              <a:tr h="59403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Ford Aerostar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$23,871.50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91177917"/>
                  </a:ext>
                </a:extLst>
              </a:tr>
              <a:tr h="78994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Mercedes-Benz SL-Class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$18,849.80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730168186"/>
                  </a:ext>
                </a:extLst>
              </a:tr>
              <a:tr h="52930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Lexus GX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$16,624.20</a:t>
                      </a:r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94688212"/>
                  </a:ext>
                </a:extLst>
              </a:tr>
            </a:tbl>
          </a:graphicData>
        </a:graphic>
      </p:graphicFrame>
      <p:cxnSp>
        <p:nvCxnSpPr>
          <p:cNvPr id="35" name="Elbow Connector 188">
            <a:extLst>
              <a:ext uri="{FF2B5EF4-FFF2-40B4-BE49-F238E27FC236}">
                <a16:creationId xmlns:a16="http://schemas.microsoft.com/office/drawing/2014/main" id="{FF865569-7B62-4A40-9371-CEEBDDA4C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221" idx="6"/>
          </p:cNvCxnSpPr>
          <p:nvPr/>
        </p:nvCxnSpPr>
        <p:spPr>
          <a:xfrm flipV="1">
            <a:off x="4107763" y="3429000"/>
            <a:ext cx="3976476" cy="983311"/>
          </a:xfrm>
          <a:prstGeom prst="bentConnector3">
            <a:avLst>
              <a:gd name="adj1" fmla="val 100542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Elbow Connector 188">
            <a:extLst>
              <a:ext uri="{FF2B5EF4-FFF2-40B4-BE49-F238E27FC236}">
                <a16:creationId xmlns:a16="http://schemas.microsoft.com/office/drawing/2014/main" id="{3B559B13-CF79-466B-84FA-B109751742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220" idx="6"/>
          </p:cNvCxnSpPr>
          <p:nvPr/>
        </p:nvCxnSpPr>
        <p:spPr>
          <a:xfrm flipV="1">
            <a:off x="9539164" y="3582496"/>
            <a:ext cx="312308" cy="1389826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4" name="Table 33">
            <a:extLst>
              <a:ext uri="{FF2B5EF4-FFF2-40B4-BE49-F238E27FC236}">
                <a16:creationId xmlns:a16="http://schemas.microsoft.com/office/drawing/2014/main" id="{2B5F79EA-D3A4-4BC3-B2FD-A8681DA8DF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696264"/>
              </p:ext>
            </p:extLst>
          </p:nvPr>
        </p:nvGraphicFramePr>
        <p:xfrm>
          <a:off x="740845" y="1081343"/>
          <a:ext cx="2712915" cy="1861552"/>
        </p:xfrm>
        <a:graphic>
          <a:graphicData uri="http://schemas.openxmlformats.org/drawingml/2006/table">
            <a:tbl>
              <a:tblPr firstRow="1">
                <a:tableStyleId>{073A0DAA-6AF3-43AB-8588-CEC1D06C72B9}</a:tableStyleId>
              </a:tblPr>
              <a:tblGrid>
                <a:gridCol w="1428750">
                  <a:extLst>
                    <a:ext uri="{9D8B030D-6E8A-4147-A177-3AD203B41FA5}">
                      <a16:colId xmlns:a16="http://schemas.microsoft.com/office/drawing/2014/main" val="236755480"/>
                    </a:ext>
                  </a:extLst>
                </a:gridCol>
                <a:gridCol w="1284165">
                  <a:extLst>
                    <a:ext uri="{9D8B030D-6E8A-4147-A177-3AD203B41FA5}">
                      <a16:colId xmlns:a16="http://schemas.microsoft.com/office/drawing/2014/main" val="914608317"/>
                    </a:ext>
                  </a:extLst>
                </a:gridCol>
              </a:tblGrid>
              <a:tr h="380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DC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rgbClr val="8FA0A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Profit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rgbClr val="8FA0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5547216"/>
                  </a:ext>
                </a:extLst>
              </a:tr>
              <a:tr h="380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Dodge D150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$20,673.90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161202483"/>
                  </a:ext>
                </a:extLst>
              </a:tr>
              <a:tr h="38066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Audi A8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$17,785.00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73607675"/>
                  </a:ext>
                </a:extLst>
              </a:tr>
              <a:tr h="71957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Dodge Viper RT/10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$16,177.14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83216711"/>
                  </a:ext>
                </a:extLst>
              </a:tr>
            </a:tbl>
          </a:graphicData>
        </a:graphic>
      </p:graphicFrame>
      <p:graphicFrame>
        <p:nvGraphicFramePr>
          <p:cNvPr id="36" name="Table 35">
            <a:extLst>
              <a:ext uri="{FF2B5EF4-FFF2-40B4-BE49-F238E27FC236}">
                <a16:creationId xmlns:a16="http://schemas.microsoft.com/office/drawing/2014/main" id="{7643BCC1-65BE-4946-A09D-162115757D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2373781"/>
              </p:ext>
            </p:extLst>
          </p:nvPr>
        </p:nvGraphicFramePr>
        <p:xfrm>
          <a:off x="5847798" y="4595010"/>
          <a:ext cx="3069019" cy="1950919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426311">
                  <a:extLst>
                    <a:ext uri="{9D8B030D-6E8A-4147-A177-3AD203B41FA5}">
                      <a16:colId xmlns:a16="http://schemas.microsoft.com/office/drawing/2014/main" val="1205953455"/>
                    </a:ext>
                  </a:extLst>
                </a:gridCol>
                <a:gridCol w="1642708">
                  <a:extLst>
                    <a:ext uri="{9D8B030D-6E8A-4147-A177-3AD203B41FA5}">
                      <a16:colId xmlns:a16="http://schemas.microsoft.com/office/drawing/2014/main" val="1546311871"/>
                    </a:ext>
                  </a:extLst>
                </a:gridCol>
              </a:tblGrid>
              <a:tr h="526496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El Paso</a:t>
                      </a:r>
                    </a:p>
                  </a:txBody>
                  <a:tcPr marL="6350" marR="6350" marT="6350" marB="0"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Profit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3273343"/>
                  </a:ext>
                </a:extLst>
              </a:tr>
              <a:tr h="5579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Ford Explorer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$27,038.56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815367981"/>
                  </a:ext>
                </a:extLst>
              </a:tr>
              <a:tr h="46573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Chevrolet 3500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$25,233.51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245233914"/>
                  </a:ext>
                </a:extLst>
              </a:tr>
              <a:tr h="400692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Mazda 626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$23,476.60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1080485796"/>
                  </a:ext>
                </a:extLst>
              </a:tr>
            </a:tbl>
          </a:graphicData>
        </a:graphic>
      </p:graphicFrame>
      <p:grpSp>
        <p:nvGrpSpPr>
          <p:cNvPr id="70" name="Group 69">
            <a:extLst>
              <a:ext uri="{FF2B5EF4-FFF2-40B4-BE49-F238E27FC236}">
                <a16:creationId xmlns:a16="http://schemas.microsoft.com/office/drawing/2014/main" id="{E784CAE7-90D3-49FE-AF44-6BE6E544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608074" y="1323447"/>
            <a:ext cx="499689" cy="499687"/>
            <a:chOff x="6592808" y="4975580"/>
            <a:chExt cx="499689" cy="499687"/>
          </a:xfrm>
        </p:grpSpPr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C2F3ECC6-C416-4282-8CE4-93F5675F2E18}"/>
                </a:ext>
              </a:extLst>
            </p:cNvPr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992D490E-8058-44EE-A07A-D0299E72E594}"/>
                </a:ext>
              </a:extLst>
            </p:cNvPr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73" name="Freeform 188">
                <a:extLst>
                  <a:ext uri="{FF2B5EF4-FFF2-40B4-BE49-F238E27FC236}">
                    <a16:creationId xmlns:a16="http://schemas.microsoft.com/office/drawing/2014/main" id="{DF27AE34-E53C-4273-9A21-67FE0E45F71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189" descr="This is an icon symbolizing geographic location.">
                <a:extLst>
                  <a:ext uri="{FF2B5EF4-FFF2-40B4-BE49-F238E27FC236}">
                    <a16:creationId xmlns:a16="http://schemas.microsoft.com/office/drawing/2014/main" id="{46C25593-A08A-4A86-8DE2-9382ED321E6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21752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1AD849-F250-4B53-A519-657078934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2772" y="359978"/>
            <a:ext cx="2638097" cy="75411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3600" dirty="0"/>
              <a:t>Summary: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4A10658-BAE6-4EF2-A3C9-9A104D0A0A5E}"/>
              </a:ext>
            </a:extLst>
          </p:cNvPr>
          <p:cNvSpPr/>
          <p:nvPr/>
        </p:nvSpPr>
        <p:spPr>
          <a:xfrm>
            <a:off x="882868" y="1276826"/>
            <a:ext cx="10204232" cy="37240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In order to add $4 million in net revenue and improve profit margins 2%: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/>
              <a:t>Increase the 20 cars with highest profit 10%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/>
              <a:t>Increase the next 200 highest cars 5%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r>
              <a:rPr lang="en-US" sz="2000" dirty="0"/>
              <a:t>Increase any cars with &gt;30% profit margin 5%</a:t>
            </a:r>
          </a:p>
          <a:p>
            <a:pPr marL="1257300" lvl="2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sz="2000" dirty="0"/>
              <a:t>Add more of overall top performing cars, but also look at the top performing cars in each branch for purchasing decisions.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en-US" dirty="0"/>
              <a:t>For specific tools and dashboards to help with specific tools, please refer to the accompanying model, which has been sent out prior to this presentation.</a:t>
            </a:r>
          </a:p>
        </p:txBody>
      </p:sp>
    </p:spTree>
    <p:extLst>
      <p:ext uri="{BB962C8B-B14F-4D97-AF65-F5344CB8AC3E}">
        <p14:creationId xmlns:p14="http://schemas.microsoft.com/office/powerpoint/2010/main" val="3537581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tx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462</Words>
  <Application>Microsoft Office PowerPoint</Application>
  <PresentationFormat>Widescreen</PresentationFormat>
  <Paragraphs>128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Century Gothic</vt:lpstr>
      <vt:lpstr>Wingdings</vt:lpstr>
      <vt:lpstr>Wingdings 3</vt:lpstr>
      <vt:lpstr>Slice</vt:lpstr>
      <vt:lpstr>Slide 1</vt:lpstr>
      <vt:lpstr>Slide 2</vt:lpstr>
      <vt:lpstr>Methods</vt:lpstr>
      <vt:lpstr>Two approaches</vt:lpstr>
      <vt:lpstr>Slide 4</vt:lpstr>
      <vt:lpstr>Compared strategies:</vt:lpstr>
      <vt:lpstr>Slide 8</vt:lpstr>
      <vt:lpstr>Summary:</vt:lpstr>
      <vt:lpstr>Slide 11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2019-09-16T17:14:55Z</dcterms:created>
  <dcterms:modified xsi:type="dcterms:W3CDTF">2019-09-16T22:55:57Z</dcterms:modified>
</cp:coreProperties>
</file>